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54"/>
  </p:notesMasterIdLst>
  <p:handoutMasterIdLst>
    <p:handoutMasterId r:id="rId55"/>
  </p:handoutMasterIdLst>
  <p:sldIdLst>
    <p:sldId id="1944" r:id="rId2"/>
    <p:sldId id="341" r:id="rId3"/>
    <p:sldId id="1406" r:id="rId4"/>
    <p:sldId id="917" r:id="rId5"/>
    <p:sldId id="1407" r:id="rId6"/>
    <p:sldId id="1440" r:id="rId7"/>
    <p:sldId id="1449" r:id="rId8"/>
    <p:sldId id="948" r:id="rId9"/>
    <p:sldId id="970" r:id="rId10"/>
    <p:sldId id="1217" r:id="rId11"/>
    <p:sldId id="1218" r:id="rId12"/>
    <p:sldId id="1219" r:id="rId13"/>
    <p:sldId id="1222" r:id="rId14"/>
    <p:sldId id="1223" r:id="rId15"/>
    <p:sldId id="1224" r:id="rId16"/>
    <p:sldId id="1225" r:id="rId17"/>
    <p:sldId id="1226" r:id="rId18"/>
    <p:sldId id="1227" r:id="rId19"/>
    <p:sldId id="1228" r:id="rId20"/>
    <p:sldId id="1229" r:id="rId21"/>
    <p:sldId id="1230" r:id="rId22"/>
    <p:sldId id="1231" r:id="rId23"/>
    <p:sldId id="1232" r:id="rId24"/>
    <p:sldId id="1233" r:id="rId25"/>
    <p:sldId id="1405" r:id="rId26"/>
    <p:sldId id="932" r:id="rId27"/>
    <p:sldId id="496" r:id="rId28"/>
    <p:sldId id="464" r:id="rId29"/>
    <p:sldId id="371" r:id="rId30"/>
    <p:sldId id="1708" r:id="rId31"/>
    <p:sldId id="1404" r:id="rId32"/>
    <p:sldId id="1945" r:id="rId33"/>
    <p:sldId id="1940" r:id="rId34"/>
    <p:sldId id="1941" r:id="rId35"/>
    <p:sldId id="935" r:id="rId36"/>
    <p:sldId id="1942" r:id="rId37"/>
    <p:sldId id="1724" r:id="rId38"/>
    <p:sldId id="1598" r:id="rId39"/>
    <p:sldId id="1604" r:id="rId40"/>
    <p:sldId id="1605" r:id="rId41"/>
    <p:sldId id="1606" r:id="rId42"/>
    <p:sldId id="1653" r:id="rId43"/>
    <p:sldId id="1654" r:id="rId44"/>
    <p:sldId id="1655" r:id="rId45"/>
    <p:sldId id="1656" r:id="rId46"/>
    <p:sldId id="1657" r:id="rId47"/>
    <p:sldId id="1659" r:id="rId48"/>
    <p:sldId id="1660" r:id="rId49"/>
    <p:sldId id="1661" r:id="rId50"/>
    <p:sldId id="1703" r:id="rId51"/>
    <p:sldId id="389" r:id="rId52"/>
    <p:sldId id="419" r:id="rId53"/>
  </p:sldIdLst>
  <p:sldSz cx="18288000" cy="10287000"/>
  <p:notesSz cx="7104063" cy="10234613"/>
  <p:defaultTextStyle>
    <a:defPPr>
      <a:defRPr lang="en-US"/>
    </a:defPPr>
    <a:lvl1pPr marL="0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09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417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126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834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543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252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799960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5669" algn="l" defTabSz="1371417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7ECA0F-A6EB-9C61-D458-947C2D20C77D}" name="Sandro Eymard Fontenele Bonadia" initials="SB" userId="S::sandro.bonadia@fgv.br::90f9b62b-9119-40a4-87ff-c8015cfaac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9C64A2"/>
    <a:srgbClr val="9B0A51"/>
    <a:srgbClr val="89A950"/>
    <a:srgbClr val="E29200"/>
    <a:srgbClr val="38AE96"/>
    <a:srgbClr val="0C63AA"/>
    <a:srgbClr val="C87700"/>
    <a:srgbClr val="008BC9"/>
    <a:srgbClr val="005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1" autoAdjust="0"/>
    <p:restoredTop sz="94694"/>
  </p:normalViewPr>
  <p:slideViewPr>
    <p:cSldViewPr snapToGrid="0">
      <p:cViewPr varScale="1">
        <p:scale>
          <a:sx n="71" d="100"/>
          <a:sy n="71" d="100"/>
        </p:scale>
        <p:origin x="328" y="4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00" y="6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66256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2238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93BD6E1-51A8-3D4B-B7B5-E37F303BCDC4}" type="datetimeFigureOut">
              <a:rPr lang="pt-BR" smtClean="0"/>
              <a:t>17/02/2025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FA495BB-F476-AF40-94F6-5250057740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53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F0C57-AE7E-E908-CE3E-AFBA9D8ED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0A980-7096-3678-FBD0-F23D4616D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37999-D67D-23D4-0894-517511D88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2AB45-4AB2-C733-7225-924BA0841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4A600-1DB0-3B4F-9B28-B3B62662708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4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4">
            <a:extLst>
              <a:ext uri="{FF2B5EF4-FFF2-40B4-BE49-F238E27FC236}">
                <a16:creationId xmlns:a16="http://schemas.microsoft.com/office/drawing/2014/main" id="{C9BE2685-5F3E-56EF-96AB-318CF6771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23282" y="5143500"/>
            <a:ext cx="14725651" cy="36975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t-BR" sz="4800" b="1" i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6602" b="0" kern="1200" dirty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D1877B-D2D9-B942-9304-AFAFD2DE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82" y="3136900"/>
            <a:ext cx="14725651" cy="1001213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96E1B6C-4AE7-DA2C-C36E-A214BCC21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16" name="Rectangle 14">
            <a:extLst>
              <a:ext uri="{FF2B5EF4-FFF2-40B4-BE49-F238E27FC236}">
                <a16:creationId xmlns:a16="http://schemas.microsoft.com/office/drawing/2014/main" id="{A2BB2726-E854-9CB5-492C-D9A35F1F4AC9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BD50CADE-98A4-7B9A-03D7-97D6D48B04F3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F0ED146D-2D8C-1841-660C-44B8BD6A4FD9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8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3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38660DF6-476A-7182-A438-C879AB1B0E63}"/>
              </a:ext>
            </a:extLst>
          </p:cNvPr>
          <p:cNvSpPr/>
          <p:nvPr userDrawn="1"/>
        </p:nvSpPr>
        <p:spPr>
          <a:xfrm>
            <a:off x="1440000" y="638943"/>
            <a:ext cx="4505059" cy="10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Título 18">
            <a:extLst>
              <a:ext uri="{FF2B5EF4-FFF2-40B4-BE49-F238E27FC236}">
                <a16:creationId xmlns:a16="http://schemas.microsoft.com/office/drawing/2014/main" id="{40F242E0-B614-F1C7-1E8B-22D633220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28250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0D0C17AE-672C-9B72-F69B-E6FAB092C4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9" y="3937000"/>
            <a:ext cx="714599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BBBB65D4-1981-A3B9-D5B0-F12C0B3BAA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2007" y="3937000"/>
            <a:ext cx="7145994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38376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ABCACF9-F91C-7360-D772-E392FE2E81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72750" y="3136900"/>
            <a:ext cx="6286500" cy="565785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0" name="Freeform: Shape 5">
            <a:extLst>
              <a:ext uri="{FF2B5EF4-FFF2-40B4-BE49-F238E27FC236}">
                <a16:creationId xmlns:a16="http://schemas.microsoft.com/office/drawing/2014/main" id="{C5DDD17F-D149-5E52-1C11-94326B76D36D}"/>
              </a:ext>
            </a:extLst>
          </p:cNvPr>
          <p:cNvSpPr/>
          <p:nvPr userDrawn="1"/>
        </p:nvSpPr>
        <p:spPr>
          <a:xfrm>
            <a:off x="14086253" y="2776367"/>
            <a:ext cx="3150503" cy="2835453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F15FE9E6-17EE-DC28-CF88-64320E35FC29}"/>
              </a:ext>
            </a:extLst>
          </p:cNvPr>
          <p:cNvSpPr/>
          <p:nvPr userDrawn="1"/>
        </p:nvSpPr>
        <p:spPr>
          <a:xfrm>
            <a:off x="10206717" y="6319438"/>
            <a:ext cx="3150503" cy="2835453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1A817DA-7458-6030-11A4-A8E048E45DA0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9D369FA6-9CB5-1BFE-CDAE-AD1146E865FD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595694DA-E891-D69B-F7D9-0DF7850A412B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BFB2A13-497C-5451-5C13-FED8D571F143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Título 17">
            <a:extLst>
              <a:ext uri="{FF2B5EF4-FFF2-40B4-BE49-F238E27FC236}">
                <a16:creationId xmlns:a16="http://schemas.microsoft.com/office/drawing/2014/main" id="{6C49AEF3-AEFE-0744-E9FB-930736DA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1" y="742950"/>
            <a:ext cx="15408000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CCB24EB7-4BB4-2A6A-1A31-AFCC32F777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8" y="2335213"/>
            <a:ext cx="7812882" cy="72659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3456425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FD92BD5C-44B6-E00D-1407-E43C28CD8669}"/>
              </a:ext>
            </a:extLst>
          </p:cNvPr>
          <p:cNvSpPr/>
          <p:nvPr userDrawn="1"/>
        </p:nvSpPr>
        <p:spPr>
          <a:xfrm>
            <a:off x="1440000" y="641384"/>
            <a:ext cx="285750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0675C728-9D6D-4799-FDD0-382E69AD74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44250" y="3969270"/>
            <a:ext cx="5715000" cy="51435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5CC45013-FFBE-4900-8390-C8BBD58E2120}"/>
              </a:ext>
            </a:extLst>
          </p:cNvPr>
          <p:cNvSpPr/>
          <p:nvPr userDrawn="1"/>
        </p:nvSpPr>
        <p:spPr>
          <a:xfrm>
            <a:off x="14515207" y="3480446"/>
            <a:ext cx="2864093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2" name="Freeform: Shape 5">
            <a:extLst>
              <a:ext uri="{FF2B5EF4-FFF2-40B4-BE49-F238E27FC236}">
                <a16:creationId xmlns:a16="http://schemas.microsoft.com/office/drawing/2014/main" id="{2BD189B0-FC0B-8EEC-766A-B1126B1DD8A0}"/>
              </a:ext>
            </a:extLst>
          </p:cNvPr>
          <p:cNvSpPr/>
          <p:nvPr userDrawn="1"/>
        </p:nvSpPr>
        <p:spPr>
          <a:xfrm>
            <a:off x="10635672" y="7023516"/>
            <a:ext cx="2864093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59CD7A12-9B26-40E8-FBCE-6EE9299BBD37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D9A133F-C41B-8C21-FF9B-1BE450654873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2D6A350F-EEEA-CC59-5E14-A981AC59BD70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3" name="Título 17">
            <a:extLst>
              <a:ext uri="{FF2B5EF4-FFF2-40B4-BE49-F238E27FC236}">
                <a16:creationId xmlns:a16="http://schemas.microsoft.com/office/drawing/2014/main" id="{F25BAF72-8F64-53BA-9A57-3CC383C40A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08000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E8D14FDF-5217-7B89-BC46-D4046961E2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8" y="3136900"/>
            <a:ext cx="7812882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42729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 - conteúdo + imagem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0FF7366-214D-9BB2-67B0-255C5C222C95}"/>
              </a:ext>
            </a:extLst>
          </p:cNvPr>
          <p:cNvSpPr/>
          <p:nvPr userDrawn="1"/>
        </p:nvSpPr>
        <p:spPr>
          <a:xfrm>
            <a:off x="1440000" y="641384"/>
            <a:ext cx="428625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BD6B31ED-6B20-E8A7-4360-DAD2AB0A6D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49939" y="4560729"/>
            <a:ext cx="5195455" cy="4675909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46AFA87E-0F25-8202-671E-6634461B5C6D}"/>
              </a:ext>
            </a:extLst>
          </p:cNvPr>
          <p:cNvSpPr/>
          <p:nvPr userDrawn="1"/>
        </p:nvSpPr>
        <p:spPr>
          <a:xfrm>
            <a:off x="14291309" y="3955277"/>
            <a:ext cx="2603721" cy="2343349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2" name="Freeform: Shape 5">
            <a:extLst>
              <a:ext uri="{FF2B5EF4-FFF2-40B4-BE49-F238E27FC236}">
                <a16:creationId xmlns:a16="http://schemas.microsoft.com/office/drawing/2014/main" id="{434B28BE-B72D-6315-E910-B83788D208CE}"/>
              </a:ext>
            </a:extLst>
          </p:cNvPr>
          <p:cNvSpPr/>
          <p:nvPr userDrawn="1"/>
        </p:nvSpPr>
        <p:spPr>
          <a:xfrm>
            <a:off x="10411774" y="7498348"/>
            <a:ext cx="2603721" cy="2343349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762AEE8E-D7A7-17A2-807F-FB3BAB3B55D7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658F992-9A7E-0B9D-B563-4D484DEE8596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439DC76A-3A2B-CF9B-954E-DDD4C9F778B1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0" name="Título 18">
            <a:extLst>
              <a:ext uri="{FF2B5EF4-FFF2-40B4-BE49-F238E27FC236}">
                <a16:creationId xmlns:a16="http://schemas.microsoft.com/office/drawing/2014/main" id="{2CEAD621-39F2-3254-F6B3-E742B4F0D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28250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F0F618BD-DEDF-1659-E5C6-A78322E0D6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8" y="3937000"/>
            <a:ext cx="7812882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845302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 maior_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:a16="http://schemas.microsoft.com/office/drawing/2014/main" id="{76AF2ED2-995B-1A03-7648-3FDFDADAC44E}"/>
              </a:ext>
            </a:extLst>
          </p:cNvPr>
          <p:cNvSpPr/>
          <p:nvPr userDrawn="1"/>
        </p:nvSpPr>
        <p:spPr>
          <a:xfrm>
            <a:off x="-12031" y="9486355"/>
            <a:ext cx="693070" cy="815786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5028657-915C-3ADE-2174-CC9E6773EB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4250" y="0"/>
            <a:ext cx="7143750" cy="102870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307E1709-844E-7361-4AD2-A9A5454D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42950"/>
            <a:ext cx="8262006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714D3E2-9CED-352E-EA36-E350334FC341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18229FDD-461B-D924-8CFE-35961CF30A88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37420760-2A52-635C-3731-D3D2F85E0E81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19E0BE42-D627-6555-46E4-CB0654A25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8077" y="-1"/>
            <a:ext cx="1406173" cy="672498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4A66BA6E-6600-6B3C-5168-0F1EA05709D8}"/>
              </a:ext>
            </a:extLst>
          </p:cNvPr>
          <p:cNvSpPr/>
          <p:nvPr userDrawn="1"/>
        </p:nvSpPr>
        <p:spPr>
          <a:xfrm>
            <a:off x="1440000" y="641384"/>
            <a:ext cx="149580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B4A9508E-2BD0-7507-FADE-3D199E0C6F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0000" y="2335213"/>
            <a:ext cx="8262006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1707227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1 linha - conteúdo + imagem maio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DB2D500-4F7F-A73A-6114-DDE0C45AFA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44250" y="-1"/>
            <a:ext cx="7143750" cy="10287001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20416F-F7CD-6F33-4F35-35589CBDECB7}"/>
              </a:ext>
            </a:extLst>
          </p:cNvPr>
          <p:cNvSpPr/>
          <p:nvPr userDrawn="1"/>
        </p:nvSpPr>
        <p:spPr>
          <a:xfrm>
            <a:off x="1440000" y="641384"/>
            <a:ext cx="428625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62297609-798F-E2CA-65CA-ED09A14B9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9738077" y="-1"/>
            <a:ext cx="1406173" cy="672498"/>
          </a:xfrm>
          <a:prstGeom prst="rect">
            <a:avLst/>
          </a:prstGeom>
        </p:spPr>
      </p:pic>
      <p:sp>
        <p:nvSpPr>
          <p:cNvPr id="22" name="Rectangle 14">
            <a:extLst>
              <a:ext uri="{FF2B5EF4-FFF2-40B4-BE49-F238E27FC236}">
                <a16:creationId xmlns:a16="http://schemas.microsoft.com/office/drawing/2014/main" id="{D383AB91-1215-AB0D-1920-B28FCB441CEB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64CE046E-F01B-8F7B-A834-71515DA37235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307BC5DF-7339-74A4-F406-8D54B01C24BD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25" name="Título 18">
            <a:extLst>
              <a:ext uri="{FF2B5EF4-FFF2-40B4-BE49-F238E27FC236}">
                <a16:creationId xmlns:a16="http://schemas.microsoft.com/office/drawing/2014/main" id="{936DD245-B646-EB9E-76EB-7119CE393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42950"/>
            <a:ext cx="8262007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  <a:br>
              <a:rPr lang="pt-BR" dirty="0"/>
            </a:br>
            <a:r>
              <a:rPr lang="pt-BR" dirty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26D0794C-D019-E458-E6FD-1A8795F357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0000" y="3937000"/>
            <a:ext cx="8262006" cy="56641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3346573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 maior_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E5312AA4-44AC-4959-B316-BCFC5B134B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97091" y="0"/>
            <a:ext cx="5733409" cy="10287000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>
              <a:defRPr lang="en-US" b="1" dirty="0">
                <a:solidFill>
                  <a:schemeClr val="bg1"/>
                </a:solidFill>
                <a:latin typeface=""/>
              </a:defRPr>
            </a:lvl1pPr>
          </a:lstStyle>
          <a:p>
            <a:pPr marR="0" lvl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025DCAA-1B6C-20FD-9AA2-A0D981C7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42950"/>
            <a:ext cx="7578725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C541142-BCE2-A841-4158-2461564DEE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893" r="50903"/>
          <a:stretch/>
        </p:blipFill>
        <p:spPr>
          <a:xfrm>
            <a:off x="15594592" y="-1"/>
            <a:ext cx="1406173" cy="672498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BC415C73-CE57-4648-8A9C-A56EB6967894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090DFD45-668C-2C40-4767-EFA64EDE5F1A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FDC7BB86-A69D-BA84-3334-3D33BB4960FB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D774C4C-8719-2B1D-5F98-0B645A5AEEE9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2ECC6F-278C-A0D2-3F70-5E26E895EA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0000" y="2335213"/>
            <a:ext cx="7578725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/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/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3490104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A5BDA82-83A6-F798-C425-7807AAA3EE06}"/>
              </a:ext>
            </a:extLst>
          </p:cNvPr>
          <p:cNvSpPr/>
          <p:nvPr userDrawn="1"/>
        </p:nvSpPr>
        <p:spPr>
          <a:xfrm>
            <a:off x="0" y="0"/>
            <a:ext cx="18283844" cy="10287000"/>
          </a:xfrm>
          <a:prstGeom prst="rect">
            <a:avLst/>
          </a:prstGeom>
          <a:solidFill>
            <a:srgbClr val="7848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46BA014-E204-C517-6B1B-6EB449CB0C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044" y="4316407"/>
            <a:ext cx="2199524" cy="165418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C5D89B4-B8E9-FBCC-3925-92E516046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9" name="Espaço Reservado para Conteúdo 10">
            <a:extLst>
              <a:ext uri="{FF2B5EF4-FFF2-40B4-BE49-F238E27FC236}">
                <a16:creationId xmlns:a16="http://schemas.microsoft.com/office/drawing/2014/main" id="{B4E9627A-5832-FA7F-2E4D-DA65B1E858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3327404"/>
            <a:ext cx="12936180" cy="363219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65620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DFD4711-8070-EFC9-2514-9C0A2A316065}"/>
              </a:ext>
            </a:extLst>
          </p:cNvPr>
          <p:cNvSpPr/>
          <p:nvPr userDrawn="1"/>
        </p:nvSpPr>
        <p:spPr>
          <a:xfrm>
            <a:off x="4157" y="0"/>
            <a:ext cx="18283844" cy="10287000"/>
          </a:xfrm>
          <a:prstGeom prst="rect">
            <a:avLst/>
          </a:prstGeom>
          <a:solidFill>
            <a:srgbClr val="0C63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52B847C-7A53-9DEB-6AA1-44587BBCE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3548" y="4316407"/>
            <a:ext cx="2199524" cy="1654188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B2827003-BC5A-8C7C-8287-E1084E35F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1D3789C8-CED1-D99F-7BB3-CABA74F8FEB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3327404"/>
            <a:ext cx="12936180" cy="363219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32647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F4DBEB-3D83-198F-91D8-34FB794ED95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52B847C-7A53-9DEB-6AA1-44587BBCE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0828" y="4233697"/>
            <a:ext cx="2419477" cy="1819606"/>
          </a:xfrm>
          <a:prstGeom prst="rect">
            <a:avLst/>
          </a:prstGeom>
        </p:spPr>
      </p:pic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04DC04C9-AB3D-107A-130E-DBED9AA87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594" y="6767868"/>
            <a:ext cx="12936180" cy="650571"/>
          </a:xfrm>
          <a:prstGeom prst="rect">
            <a:avLst/>
          </a:prstGeom>
        </p:spPr>
        <p:txBody>
          <a:bodyPr lIns="720000" tIns="251999" rIns="720000" bIns="0">
            <a:noAutofit/>
          </a:bodyPr>
          <a:lstStyle>
            <a:lvl1pPr algn="r">
              <a:defRPr sz="27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Conteúdo 10">
            <a:extLst>
              <a:ext uri="{FF2B5EF4-FFF2-40B4-BE49-F238E27FC236}">
                <a16:creationId xmlns:a16="http://schemas.microsoft.com/office/drawing/2014/main" id="{64980001-3A65-398A-7B15-06359D60AE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2560488"/>
            <a:ext cx="12936180" cy="363219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>
              <a:defRPr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A492A42-CC19-78B5-CE48-46A78D6CF3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93F4EA7-3B7A-FF63-5CB9-BC17E9D23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742950"/>
            <a:ext cx="15409863" cy="885825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1192993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95F19F-682B-25C2-7234-0DE322968580}"/>
              </a:ext>
            </a:extLst>
          </p:cNvPr>
          <p:cNvSpPr/>
          <p:nvPr userDrawn="1"/>
        </p:nvSpPr>
        <p:spPr>
          <a:xfrm>
            <a:off x="1" y="0"/>
            <a:ext cx="18288000" cy="10287000"/>
          </a:xfrm>
          <a:prstGeom prst="rect">
            <a:avLst/>
          </a:prstGeom>
          <a:solidFill>
            <a:srgbClr val="00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2E70A5DB-7662-DAB7-169D-979D6B02C5A7}"/>
              </a:ext>
            </a:extLst>
          </p:cNvPr>
          <p:cNvSpPr/>
          <p:nvPr userDrawn="1"/>
        </p:nvSpPr>
        <p:spPr>
          <a:xfrm>
            <a:off x="1183526" y="4255600"/>
            <a:ext cx="1775802" cy="1775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77" y="20741"/>
                </a:moveTo>
                <a:cubicBezTo>
                  <a:pt x="16200" y="15586"/>
                  <a:pt x="16200" y="15586"/>
                  <a:pt x="16200" y="15586"/>
                </a:cubicBezTo>
                <a:cubicBezTo>
                  <a:pt x="17795" y="13868"/>
                  <a:pt x="18655" y="11782"/>
                  <a:pt x="18655" y="9327"/>
                </a:cubicBezTo>
                <a:cubicBezTo>
                  <a:pt x="18655" y="4173"/>
                  <a:pt x="14482" y="0"/>
                  <a:pt x="9327" y="0"/>
                </a:cubicBezTo>
                <a:cubicBezTo>
                  <a:pt x="4173" y="0"/>
                  <a:pt x="0" y="4173"/>
                  <a:pt x="0" y="9327"/>
                </a:cubicBezTo>
                <a:cubicBezTo>
                  <a:pt x="0" y="14482"/>
                  <a:pt x="4173" y="18655"/>
                  <a:pt x="9327" y="18655"/>
                </a:cubicBezTo>
                <a:cubicBezTo>
                  <a:pt x="11782" y="18655"/>
                  <a:pt x="13868" y="17795"/>
                  <a:pt x="15586" y="16200"/>
                </a:cubicBezTo>
                <a:cubicBezTo>
                  <a:pt x="20741" y="21477"/>
                  <a:pt x="20741" y="21477"/>
                  <a:pt x="20741" y="21477"/>
                </a:cubicBezTo>
                <a:cubicBezTo>
                  <a:pt x="20864" y="21600"/>
                  <a:pt x="20986" y="21600"/>
                  <a:pt x="21109" y="21600"/>
                </a:cubicBezTo>
                <a:cubicBezTo>
                  <a:pt x="21355" y="21600"/>
                  <a:pt x="21600" y="21355"/>
                  <a:pt x="21600" y="21109"/>
                </a:cubicBezTo>
                <a:cubicBezTo>
                  <a:pt x="21600" y="20986"/>
                  <a:pt x="21600" y="20864"/>
                  <a:pt x="21477" y="20741"/>
                </a:cubicBezTo>
                <a:moveTo>
                  <a:pt x="9327" y="17673"/>
                </a:moveTo>
                <a:cubicBezTo>
                  <a:pt x="4664" y="17673"/>
                  <a:pt x="982" y="13991"/>
                  <a:pt x="982" y="9327"/>
                </a:cubicBezTo>
                <a:cubicBezTo>
                  <a:pt x="982" y="4664"/>
                  <a:pt x="4664" y="982"/>
                  <a:pt x="9327" y="982"/>
                </a:cubicBezTo>
                <a:cubicBezTo>
                  <a:pt x="13991" y="982"/>
                  <a:pt x="17673" y="4664"/>
                  <a:pt x="17673" y="9327"/>
                </a:cubicBezTo>
                <a:cubicBezTo>
                  <a:pt x="17673" y="13991"/>
                  <a:pt x="13991" y="17673"/>
                  <a:pt x="9327" y="17673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tIns="45720" bIns="45720"/>
          <a:lstStyle/>
          <a:p>
            <a:pPr>
              <a:lnSpc>
                <a:spcPct val="80000"/>
              </a:lnSpc>
              <a:defRPr sz="3600" cap="all" spc="-180">
                <a:solidFill>
                  <a:srgbClr val="171616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endParaRPr sz="180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70E14B3-8BBB-EA75-1524-B8D2F79A0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6" name="Espaço Reservado para Conteúdo 10">
            <a:extLst>
              <a:ext uri="{FF2B5EF4-FFF2-40B4-BE49-F238E27FC236}">
                <a16:creationId xmlns:a16="http://schemas.microsoft.com/office/drawing/2014/main" id="{D622335D-F462-C98B-A371-79CA659C250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16594" y="3327404"/>
            <a:ext cx="12936180" cy="363219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i="0">
                <a:solidFill>
                  <a:srgbClr val="FFFFFF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87523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3D3D37C-43E6-7998-E281-497427CAD4C3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00"/>
              </a:spcBef>
            </a:pPr>
            <a:endParaRPr lang="pt-BR" sz="700" b="1"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DCF1F13-9A36-98D4-A4D7-F18E44A8AD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3" r="41409"/>
          <a:stretch/>
        </p:blipFill>
        <p:spPr>
          <a:xfrm>
            <a:off x="7116708" y="4742657"/>
            <a:ext cx="4054585" cy="8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9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4">
            <a:extLst>
              <a:ext uri="{FF2B5EF4-FFF2-40B4-BE49-F238E27FC236}">
                <a16:creationId xmlns:a16="http://schemas.microsoft.com/office/drawing/2014/main" id="{5DEE287C-96A8-9E28-F1D7-E0B16CA0CC37}"/>
              </a:ext>
            </a:extLst>
          </p:cNvPr>
          <p:cNvSpPr/>
          <p:nvPr userDrawn="1"/>
        </p:nvSpPr>
        <p:spPr>
          <a:xfrm>
            <a:off x="1" y="0"/>
            <a:ext cx="18283843" cy="51533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DCF1F13-9A36-98D4-A4D7-F18E44A8AD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3" r="41409"/>
          <a:stretch/>
        </p:blipFill>
        <p:spPr>
          <a:xfrm>
            <a:off x="7116708" y="2335213"/>
            <a:ext cx="4054585" cy="8016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11BC538-53D3-490F-841D-9A96D5694256}"/>
              </a:ext>
            </a:extLst>
          </p:cNvPr>
          <p:cNvSpPr txBox="1"/>
          <p:nvPr userDrawn="1"/>
        </p:nvSpPr>
        <p:spPr>
          <a:xfrm>
            <a:off x="2123282" y="6609190"/>
            <a:ext cx="7020719" cy="2298907"/>
          </a:xfrm>
          <a:prstGeom prst="rect">
            <a:avLst/>
          </a:prstGeom>
          <a:noFill/>
        </p:spPr>
        <p:txBody>
          <a:bodyPr wrap="square" lIns="0" tIns="18000" rIns="108000" bIns="18000" rtlCol="0">
            <a:noAutofit/>
          </a:bodyPr>
          <a:lstStyle/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200" b="0" i="0" spc="0" baseline="0" noProof="0" dirty="0">
                <a:latin typeface="Calibri" panose="020F0502020204030204" pitchFamily="34" charset="0"/>
                <a:cs typeface="Calibri" panose="020F0502020204030204" pitchFamily="34" charset="0"/>
              </a:rPr>
              <a:t>Todos os direitos reservados. Textos, vídeos, sons, imagens, gráficos e demais componentes deste material são protegidos por direitos autorais e outros direitos de propriedade intelectual, de forma que é proibida a reprodução no todo ou em parte, sem a devida autorização.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4732979-A8E4-202A-56C6-E9337EFE0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1AFEC46-72E3-D784-5CCD-03C20AA416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42182" y="6609189"/>
            <a:ext cx="6706750" cy="22989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96000" indent="-396000">
              <a:spcBef>
                <a:spcPts val="0"/>
              </a:spcBef>
              <a:spcAft>
                <a:spcPts val="1350"/>
              </a:spcAft>
              <a:defRPr/>
            </a:lvl2pPr>
            <a:lvl3pPr marL="792000" indent="-396000">
              <a:spcBef>
                <a:spcPts val="0"/>
              </a:spcBef>
              <a:spcAft>
                <a:spcPts val="1350"/>
              </a:spcAft>
              <a:buSzPct val="85000"/>
              <a:defRPr/>
            </a:lvl3pPr>
            <a:lvl4pPr marL="1188000" indent="-396000">
              <a:spcBef>
                <a:spcPts val="0"/>
              </a:spcBef>
              <a:spcAft>
                <a:spcPts val="1350"/>
              </a:spcAft>
              <a:buSzPct val="70000"/>
              <a:defRPr/>
            </a:lvl4pPr>
            <a:lvl5pPr marL="1584000" indent="-396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55000"/>
              <a:defRPr sz="2200" b="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574433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710400" y="968400"/>
            <a:ext cx="16184229" cy="87836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sz="30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608990" indent="-303602" algn="l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707183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38"/>
            <a:ext cx="15544800" cy="2205038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C3321C4-7AFB-8841-8342-34F90C046096}" type="datetimeFigureOut">
              <a:rPr lang="pt-BR" smtClean="0"/>
              <a:pPr/>
              <a:t>17/02/2025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86D8BE2-BDCF-F749-88F8-489B780BB2E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927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E848404-0FD5-7549-85E1-F377B534146D}" type="datetime1">
              <a:rPr lang="en-US" smtClean="0"/>
              <a:pPr/>
              <a:t>2/17/25</a:t>
            </a:fld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742C976-6EE8-B648-A487-D4CF3EDC6FA3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634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2400300"/>
            <a:ext cx="14935200" cy="7310628"/>
          </a:xfrm>
        </p:spPr>
        <p:txBody>
          <a:bodyPr/>
          <a:lstStyle/>
          <a:p>
            <a:pPr lvl="0" eaLnBrk="1" latinLnBrk="0" hangingPunct="1"/>
            <a:r>
              <a:rPr lang="x-none"/>
              <a:t>Click to edit Master text styles</a:t>
            </a:r>
          </a:p>
          <a:p>
            <a:pPr lvl="1" eaLnBrk="1" latinLnBrk="0" hangingPunct="1"/>
            <a:r>
              <a:rPr lang="x-none"/>
              <a:t>Second level</a:t>
            </a:r>
          </a:p>
          <a:p>
            <a:pPr lvl="2" eaLnBrk="1" latinLnBrk="0" hangingPunct="1"/>
            <a:r>
              <a:rPr lang="x-none"/>
              <a:t>Third level</a:t>
            </a:r>
          </a:p>
          <a:p>
            <a:pPr lvl="3" eaLnBrk="1" latinLnBrk="0" hangingPunct="1"/>
            <a:r>
              <a:rPr lang="x-none"/>
              <a:t>Fourth level</a:t>
            </a:r>
          </a:p>
          <a:p>
            <a:pPr lvl="4" eaLnBrk="1" latinLnBrk="0" hangingPunct="1"/>
            <a:r>
              <a:rPr lang="x-none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420F264-91F3-3A44-8CFA-BB787205C2A5}" type="datetime1">
              <a:rPr lang="en-US" smtClean="0"/>
              <a:pPr/>
              <a:t>2/17/25</a:t>
            </a:fld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742C976-6EE8-B648-A487-D4CF3EDC6FA3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870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344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3 linhas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0400" y="324000"/>
            <a:ext cx="1248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BR" sz="4050" b="0" i="0" cap="none" baseline="0" dirty="0" smtClean="0">
                <a:solidFill>
                  <a:srgbClr val="4F81BD"/>
                </a:solidFill>
                <a:effectLst/>
                <a:latin typeface="+mj-lt"/>
                <a:cs typeface="Calibri" panose="020F0502020204030204" pitchFamily="34" charset="0"/>
              </a:defRPr>
            </a:lvl1pPr>
          </a:lstStyle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  <a:p>
            <a:pPr marL="0" marR="0" lvl="0" indent="0" defTabSz="1028675" eaLnBrk="0" latin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tabLst/>
            </a:pPr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710400" y="2905352"/>
            <a:ext cx="16184229" cy="6846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§"/>
              <a:defRPr lang="pt-BR" sz="3000" b="0" i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08990" indent="-303602" algn="l" rtl="0" eaLnBrk="1" fontAlgn="base" hangingPunct="1">
              <a:lnSpc>
                <a:spcPct val="105000"/>
              </a:lnSpc>
              <a:spcBef>
                <a:spcPts val="0"/>
              </a:spcBef>
              <a:spcAft>
                <a:spcPts val="675"/>
              </a:spcAft>
              <a:buClr>
                <a:srgbClr val="4F81BD"/>
              </a:buClr>
              <a:buSzPct val="60000"/>
              <a:buFont typeface="Wingdings" panose="05000000000000000000" pitchFamily="2" charset="2"/>
              <a:buChar char="§"/>
              <a:defRPr lang="pt-BR" sz="3000" b="0" i="0" kern="120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9253624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710399" y="968401"/>
            <a:ext cx="16184229" cy="87836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403" indent="-305403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9021" indent="-303617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8"/>
              </a:lnSpc>
              <a:spcBef>
                <a:spcPts val="0"/>
              </a:spcBef>
              <a:defRPr sz="2024"/>
            </a:lvl3pPr>
            <a:lvl4pPr>
              <a:lnSpc>
                <a:spcPts val="2588"/>
              </a:lnSpc>
              <a:spcBef>
                <a:spcPts val="0"/>
              </a:spcBef>
              <a:defRPr sz="2024"/>
            </a:lvl4pPr>
            <a:lvl5pPr>
              <a:lnSpc>
                <a:spcPts val="2588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57213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4BD698-1E30-E979-CA4A-D90B9F78E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039" y="0"/>
            <a:ext cx="17609370" cy="1029086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E111771-7E57-72CB-038B-E1C2ADF69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284" y="439216"/>
            <a:ext cx="787459" cy="303734"/>
          </a:xfrm>
          <a:prstGeom prst="rect">
            <a:avLst/>
          </a:prstGeom>
        </p:spPr>
      </p:pic>
      <p:sp>
        <p:nvSpPr>
          <p:cNvPr id="8" name="Rectangle 14">
            <a:extLst>
              <a:ext uri="{FF2B5EF4-FFF2-40B4-BE49-F238E27FC236}">
                <a16:creationId xmlns:a16="http://schemas.microsoft.com/office/drawing/2014/main" id="{38C88AF5-95DE-8D2B-EBDE-293336F6BB30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BC1BCA53-EAB8-026B-D2B4-D33E6A0A0FEE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FD4A9A30-68F1-FDC0-9457-5A0EE49D3ADA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4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4BD698-1E30-E979-CA4A-D90B9F78E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0"/>
            <a:ext cx="11430000" cy="10287000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23" name="Freeform: Shape 5">
            <a:extLst>
              <a:ext uri="{FF2B5EF4-FFF2-40B4-BE49-F238E27FC236}">
                <a16:creationId xmlns:a16="http://schemas.microsoft.com/office/drawing/2014/main" id="{D5A9E31C-9AC2-4E2F-1499-EC18168B3DF7}"/>
              </a:ext>
            </a:extLst>
          </p:cNvPr>
          <p:cNvSpPr/>
          <p:nvPr userDrawn="1"/>
        </p:nvSpPr>
        <p:spPr>
          <a:xfrm>
            <a:off x="2859499" y="4644272"/>
            <a:ext cx="2864093" cy="2577684"/>
          </a:xfrm>
          <a:custGeom>
            <a:avLst/>
            <a:gdLst>
              <a:gd name="connsiteX0" fmla="*/ 1851331 w 1878763"/>
              <a:gd name="connsiteY0" fmla="*/ 1692867 h 1720299"/>
              <a:gd name="connsiteX1" fmla="*/ 1878763 w 1878763"/>
              <a:gd name="connsiteY1" fmla="*/ 1692867 h 1720299"/>
              <a:gd name="connsiteX2" fmla="*/ 1878763 w 1878763"/>
              <a:gd name="connsiteY2" fmla="*/ 1720299 h 1720299"/>
              <a:gd name="connsiteX3" fmla="*/ 1851331 w 1878763"/>
              <a:gd name="connsiteY3" fmla="*/ 1720299 h 1720299"/>
              <a:gd name="connsiteX4" fmla="*/ 1737031 w 1878763"/>
              <a:gd name="connsiteY4" fmla="*/ 1692867 h 1720299"/>
              <a:gd name="connsiteX5" fmla="*/ 1764463 w 1878763"/>
              <a:gd name="connsiteY5" fmla="*/ 1692867 h 1720299"/>
              <a:gd name="connsiteX6" fmla="*/ 1764463 w 1878763"/>
              <a:gd name="connsiteY6" fmla="*/ 1720299 h 1720299"/>
              <a:gd name="connsiteX7" fmla="*/ 1737031 w 1878763"/>
              <a:gd name="connsiteY7" fmla="*/ 1720299 h 1720299"/>
              <a:gd name="connsiteX8" fmla="*/ 1625112 w 1878763"/>
              <a:gd name="connsiteY8" fmla="*/ 1692867 h 1720299"/>
              <a:gd name="connsiteX9" fmla="*/ 1652544 w 1878763"/>
              <a:gd name="connsiteY9" fmla="*/ 1692867 h 1720299"/>
              <a:gd name="connsiteX10" fmla="*/ 1652544 w 1878763"/>
              <a:gd name="connsiteY10" fmla="*/ 1720299 h 1720299"/>
              <a:gd name="connsiteX11" fmla="*/ 1625112 w 1878763"/>
              <a:gd name="connsiteY11" fmla="*/ 1720299 h 1720299"/>
              <a:gd name="connsiteX12" fmla="*/ 1510812 w 1878763"/>
              <a:gd name="connsiteY12" fmla="*/ 1692867 h 1720299"/>
              <a:gd name="connsiteX13" fmla="*/ 1538244 w 1878763"/>
              <a:gd name="connsiteY13" fmla="*/ 1692867 h 1720299"/>
              <a:gd name="connsiteX14" fmla="*/ 1538244 w 1878763"/>
              <a:gd name="connsiteY14" fmla="*/ 1720299 h 1720299"/>
              <a:gd name="connsiteX15" fmla="*/ 1510812 w 1878763"/>
              <a:gd name="connsiteY15" fmla="*/ 1720299 h 1720299"/>
              <a:gd name="connsiteX16" fmla="*/ 1394702 w 1878763"/>
              <a:gd name="connsiteY16" fmla="*/ 1692867 h 1720299"/>
              <a:gd name="connsiteX17" fmla="*/ 1422134 w 1878763"/>
              <a:gd name="connsiteY17" fmla="*/ 1692867 h 1720299"/>
              <a:gd name="connsiteX18" fmla="*/ 1422134 w 1878763"/>
              <a:gd name="connsiteY18" fmla="*/ 1720299 h 1720299"/>
              <a:gd name="connsiteX19" fmla="*/ 1394702 w 1878763"/>
              <a:gd name="connsiteY19" fmla="*/ 1720299 h 1720299"/>
              <a:gd name="connsiteX20" fmla="*/ 1278592 w 1878763"/>
              <a:gd name="connsiteY20" fmla="*/ 1692867 h 1720299"/>
              <a:gd name="connsiteX21" fmla="*/ 1306024 w 1878763"/>
              <a:gd name="connsiteY21" fmla="*/ 1692867 h 1720299"/>
              <a:gd name="connsiteX22" fmla="*/ 1306024 w 1878763"/>
              <a:gd name="connsiteY22" fmla="*/ 1720299 h 1720299"/>
              <a:gd name="connsiteX23" fmla="*/ 1278592 w 1878763"/>
              <a:gd name="connsiteY23" fmla="*/ 1720299 h 1720299"/>
              <a:gd name="connsiteX24" fmla="*/ 1162482 w 1878763"/>
              <a:gd name="connsiteY24" fmla="*/ 1692867 h 1720299"/>
              <a:gd name="connsiteX25" fmla="*/ 1189914 w 1878763"/>
              <a:gd name="connsiteY25" fmla="*/ 1692867 h 1720299"/>
              <a:gd name="connsiteX26" fmla="*/ 1189914 w 1878763"/>
              <a:gd name="connsiteY26" fmla="*/ 1720299 h 1720299"/>
              <a:gd name="connsiteX27" fmla="*/ 1162482 w 1878763"/>
              <a:gd name="connsiteY27" fmla="*/ 1720299 h 1720299"/>
              <a:gd name="connsiteX28" fmla="*/ 1042307 w 1878763"/>
              <a:gd name="connsiteY28" fmla="*/ 1692867 h 1720299"/>
              <a:gd name="connsiteX29" fmla="*/ 1069739 w 1878763"/>
              <a:gd name="connsiteY29" fmla="*/ 1692867 h 1720299"/>
              <a:gd name="connsiteX30" fmla="*/ 1069739 w 1878763"/>
              <a:gd name="connsiteY30" fmla="*/ 1720299 h 1720299"/>
              <a:gd name="connsiteX31" fmla="*/ 1042307 w 1878763"/>
              <a:gd name="connsiteY31" fmla="*/ 1720299 h 1720299"/>
              <a:gd name="connsiteX32" fmla="*/ 926798 w 1878763"/>
              <a:gd name="connsiteY32" fmla="*/ 1692867 h 1720299"/>
              <a:gd name="connsiteX33" fmla="*/ 954230 w 1878763"/>
              <a:gd name="connsiteY33" fmla="*/ 1692867 h 1720299"/>
              <a:gd name="connsiteX34" fmla="*/ 954230 w 1878763"/>
              <a:gd name="connsiteY34" fmla="*/ 1720299 h 1720299"/>
              <a:gd name="connsiteX35" fmla="*/ 926798 w 1878763"/>
              <a:gd name="connsiteY35" fmla="*/ 1720299 h 1720299"/>
              <a:gd name="connsiteX36" fmla="*/ 812625 w 1878763"/>
              <a:gd name="connsiteY36" fmla="*/ 1692867 h 1720299"/>
              <a:gd name="connsiteX37" fmla="*/ 840057 w 1878763"/>
              <a:gd name="connsiteY37" fmla="*/ 1692867 h 1720299"/>
              <a:gd name="connsiteX38" fmla="*/ 840057 w 1878763"/>
              <a:gd name="connsiteY38" fmla="*/ 1720299 h 1720299"/>
              <a:gd name="connsiteX39" fmla="*/ 812625 w 1878763"/>
              <a:gd name="connsiteY39" fmla="*/ 1720299 h 1720299"/>
              <a:gd name="connsiteX40" fmla="*/ 692450 w 1878763"/>
              <a:gd name="connsiteY40" fmla="*/ 1692867 h 1720299"/>
              <a:gd name="connsiteX41" fmla="*/ 719882 w 1878763"/>
              <a:gd name="connsiteY41" fmla="*/ 1692867 h 1720299"/>
              <a:gd name="connsiteX42" fmla="*/ 719882 w 1878763"/>
              <a:gd name="connsiteY42" fmla="*/ 1720299 h 1720299"/>
              <a:gd name="connsiteX43" fmla="*/ 692450 w 1878763"/>
              <a:gd name="connsiteY43" fmla="*/ 1720299 h 1720299"/>
              <a:gd name="connsiteX44" fmla="*/ 576340 w 1878763"/>
              <a:gd name="connsiteY44" fmla="*/ 1692867 h 1720299"/>
              <a:gd name="connsiteX45" fmla="*/ 603772 w 1878763"/>
              <a:gd name="connsiteY45" fmla="*/ 1692867 h 1720299"/>
              <a:gd name="connsiteX46" fmla="*/ 603772 w 1878763"/>
              <a:gd name="connsiteY46" fmla="*/ 1720299 h 1720299"/>
              <a:gd name="connsiteX47" fmla="*/ 576340 w 1878763"/>
              <a:gd name="connsiteY47" fmla="*/ 1720299 h 1720299"/>
              <a:gd name="connsiteX48" fmla="*/ 456165 w 1878763"/>
              <a:gd name="connsiteY48" fmla="*/ 1692867 h 1720299"/>
              <a:gd name="connsiteX49" fmla="*/ 483597 w 1878763"/>
              <a:gd name="connsiteY49" fmla="*/ 1692867 h 1720299"/>
              <a:gd name="connsiteX50" fmla="*/ 483597 w 1878763"/>
              <a:gd name="connsiteY50" fmla="*/ 1720299 h 1720299"/>
              <a:gd name="connsiteX51" fmla="*/ 456165 w 1878763"/>
              <a:gd name="connsiteY51" fmla="*/ 1720299 h 1720299"/>
              <a:gd name="connsiteX52" fmla="*/ 340656 w 1878763"/>
              <a:gd name="connsiteY52" fmla="*/ 1692867 h 1720299"/>
              <a:gd name="connsiteX53" fmla="*/ 368088 w 1878763"/>
              <a:gd name="connsiteY53" fmla="*/ 1692867 h 1720299"/>
              <a:gd name="connsiteX54" fmla="*/ 368088 w 1878763"/>
              <a:gd name="connsiteY54" fmla="*/ 1720299 h 1720299"/>
              <a:gd name="connsiteX55" fmla="*/ 340656 w 1878763"/>
              <a:gd name="connsiteY55" fmla="*/ 1720299 h 1720299"/>
              <a:gd name="connsiteX56" fmla="*/ 226483 w 1878763"/>
              <a:gd name="connsiteY56" fmla="*/ 1692867 h 1720299"/>
              <a:gd name="connsiteX57" fmla="*/ 253915 w 1878763"/>
              <a:gd name="connsiteY57" fmla="*/ 1692867 h 1720299"/>
              <a:gd name="connsiteX58" fmla="*/ 253915 w 1878763"/>
              <a:gd name="connsiteY58" fmla="*/ 1720299 h 1720299"/>
              <a:gd name="connsiteX59" fmla="*/ 226483 w 1878763"/>
              <a:gd name="connsiteY59" fmla="*/ 1720299 h 1720299"/>
              <a:gd name="connsiteX60" fmla="*/ 114173 w 1878763"/>
              <a:gd name="connsiteY60" fmla="*/ 1692867 h 1720299"/>
              <a:gd name="connsiteX61" fmla="*/ 141605 w 1878763"/>
              <a:gd name="connsiteY61" fmla="*/ 1692867 h 1720299"/>
              <a:gd name="connsiteX62" fmla="*/ 141605 w 1878763"/>
              <a:gd name="connsiteY62" fmla="*/ 1720299 h 1720299"/>
              <a:gd name="connsiteX63" fmla="*/ 114173 w 1878763"/>
              <a:gd name="connsiteY63" fmla="*/ 1720299 h 1720299"/>
              <a:gd name="connsiteX64" fmla="*/ 0 w 1878763"/>
              <a:gd name="connsiteY64" fmla="*/ 1692867 h 1720299"/>
              <a:gd name="connsiteX65" fmla="*/ 27432 w 1878763"/>
              <a:gd name="connsiteY65" fmla="*/ 1692867 h 1720299"/>
              <a:gd name="connsiteX66" fmla="*/ 27432 w 1878763"/>
              <a:gd name="connsiteY66" fmla="*/ 1720299 h 1720299"/>
              <a:gd name="connsiteX67" fmla="*/ 0 w 1878763"/>
              <a:gd name="connsiteY67" fmla="*/ 1720299 h 1720299"/>
              <a:gd name="connsiteX68" fmla="*/ 1851331 w 1878763"/>
              <a:gd name="connsiteY68" fmla="*/ 1579360 h 1720299"/>
              <a:gd name="connsiteX69" fmla="*/ 1878763 w 1878763"/>
              <a:gd name="connsiteY69" fmla="*/ 1579360 h 1720299"/>
              <a:gd name="connsiteX70" fmla="*/ 1878763 w 1878763"/>
              <a:gd name="connsiteY70" fmla="*/ 1606792 h 1720299"/>
              <a:gd name="connsiteX71" fmla="*/ 1851331 w 1878763"/>
              <a:gd name="connsiteY71" fmla="*/ 1606792 h 1720299"/>
              <a:gd name="connsiteX72" fmla="*/ 1737031 w 1878763"/>
              <a:gd name="connsiteY72" fmla="*/ 1579360 h 1720299"/>
              <a:gd name="connsiteX73" fmla="*/ 1764463 w 1878763"/>
              <a:gd name="connsiteY73" fmla="*/ 1579360 h 1720299"/>
              <a:gd name="connsiteX74" fmla="*/ 1764463 w 1878763"/>
              <a:gd name="connsiteY74" fmla="*/ 1606792 h 1720299"/>
              <a:gd name="connsiteX75" fmla="*/ 1737031 w 1878763"/>
              <a:gd name="connsiteY75" fmla="*/ 1606792 h 1720299"/>
              <a:gd name="connsiteX76" fmla="*/ 1625112 w 1878763"/>
              <a:gd name="connsiteY76" fmla="*/ 1579360 h 1720299"/>
              <a:gd name="connsiteX77" fmla="*/ 1652544 w 1878763"/>
              <a:gd name="connsiteY77" fmla="*/ 1579360 h 1720299"/>
              <a:gd name="connsiteX78" fmla="*/ 1652544 w 1878763"/>
              <a:gd name="connsiteY78" fmla="*/ 1606792 h 1720299"/>
              <a:gd name="connsiteX79" fmla="*/ 1625112 w 1878763"/>
              <a:gd name="connsiteY79" fmla="*/ 1606792 h 1720299"/>
              <a:gd name="connsiteX80" fmla="*/ 1510812 w 1878763"/>
              <a:gd name="connsiteY80" fmla="*/ 1579360 h 1720299"/>
              <a:gd name="connsiteX81" fmla="*/ 1538244 w 1878763"/>
              <a:gd name="connsiteY81" fmla="*/ 1579360 h 1720299"/>
              <a:gd name="connsiteX82" fmla="*/ 1538244 w 1878763"/>
              <a:gd name="connsiteY82" fmla="*/ 1606792 h 1720299"/>
              <a:gd name="connsiteX83" fmla="*/ 1510812 w 1878763"/>
              <a:gd name="connsiteY83" fmla="*/ 1606792 h 1720299"/>
              <a:gd name="connsiteX84" fmla="*/ 1394702 w 1878763"/>
              <a:gd name="connsiteY84" fmla="*/ 1579360 h 1720299"/>
              <a:gd name="connsiteX85" fmla="*/ 1422134 w 1878763"/>
              <a:gd name="connsiteY85" fmla="*/ 1579360 h 1720299"/>
              <a:gd name="connsiteX86" fmla="*/ 1422134 w 1878763"/>
              <a:gd name="connsiteY86" fmla="*/ 1606792 h 1720299"/>
              <a:gd name="connsiteX87" fmla="*/ 1394702 w 1878763"/>
              <a:gd name="connsiteY87" fmla="*/ 1606792 h 1720299"/>
              <a:gd name="connsiteX88" fmla="*/ 1278592 w 1878763"/>
              <a:gd name="connsiteY88" fmla="*/ 1579360 h 1720299"/>
              <a:gd name="connsiteX89" fmla="*/ 1306024 w 1878763"/>
              <a:gd name="connsiteY89" fmla="*/ 1579360 h 1720299"/>
              <a:gd name="connsiteX90" fmla="*/ 1306024 w 1878763"/>
              <a:gd name="connsiteY90" fmla="*/ 1606792 h 1720299"/>
              <a:gd name="connsiteX91" fmla="*/ 1278592 w 1878763"/>
              <a:gd name="connsiteY91" fmla="*/ 1606792 h 1720299"/>
              <a:gd name="connsiteX92" fmla="*/ 1162482 w 1878763"/>
              <a:gd name="connsiteY92" fmla="*/ 1579360 h 1720299"/>
              <a:gd name="connsiteX93" fmla="*/ 1189914 w 1878763"/>
              <a:gd name="connsiteY93" fmla="*/ 1579360 h 1720299"/>
              <a:gd name="connsiteX94" fmla="*/ 1189914 w 1878763"/>
              <a:gd name="connsiteY94" fmla="*/ 1606792 h 1720299"/>
              <a:gd name="connsiteX95" fmla="*/ 1162482 w 1878763"/>
              <a:gd name="connsiteY95" fmla="*/ 1606792 h 1720299"/>
              <a:gd name="connsiteX96" fmla="*/ 1042307 w 1878763"/>
              <a:gd name="connsiteY96" fmla="*/ 1579360 h 1720299"/>
              <a:gd name="connsiteX97" fmla="*/ 1069739 w 1878763"/>
              <a:gd name="connsiteY97" fmla="*/ 1579360 h 1720299"/>
              <a:gd name="connsiteX98" fmla="*/ 1069739 w 1878763"/>
              <a:gd name="connsiteY98" fmla="*/ 1606792 h 1720299"/>
              <a:gd name="connsiteX99" fmla="*/ 1042307 w 1878763"/>
              <a:gd name="connsiteY99" fmla="*/ 1606792 h 1720299"/>
              <a:gd name="connsiteX100" fmla="*/ 926798 w 1878763"/>
              <a:gd name="connsiteY100" fmla="*/ 1579360 h 1720299"/>
              <a:gd name="connsiteX101" fmla="*/ 954230 w 1878763"/>
              <a:gd name="connsiteY101" fmla="*/ 1579360 h 1720299"/>
              <a:gd name="connsiteX102" fmla="*/ 954230 w 1878763"/>
              <a:gd name="connsiteY102" fmla="*/ 1606792 h 1720299"/>
              <a:gd name="connsiteX103" fmla="*/ 926798 w 1878763"/>
              <a:gd name="connsiteY103" fmla="*/ 1606792 h 1720299"/>
              <a:gd name="connsiteX104" fmla="*/ 812625 w 1878763"/>
              <a:gd name="connsiteY104" fmla="*/ 1579360 h 1720299"/>
              <a:gd name="connsiteX105" fmla="*/ 840057 w 1878763"/>
              <a:gd name="connsiteY105" fmla="*/ 1579360 h 1720299"/>
              <a:gd name="connsiteX106" fmla="*/ 840057 w 1878763"/>
              <a:gd name="connsiteY106" fmla="*/ 1606792 h 1720299"/>
              <a:gd name="connsiteX107" fmla="*/ 812625 w 1878763"/>
              <a:gd name="connsiteY107" fmla="*/ 1606792 h 1720299"/>
              <a:gd name="connsiteX108" fmla="*/ 692450 w 1878763"/>
              <a:gd name="connsiteY108" fmla="*/ 1579360 h 1720299"/>
              <a:gd name="connsiteX109" fmla="*/ 719882 w 1878763"/>
              <a:gd name="connsiteY109" fmla="*/ 1579360 h 1720299"/>
              <a:gd name="connsiteX110" fmla="*/ 719882 w 1878763"/>
              <a:gd name="connsiteY110" fmla="*/ 1606792 h 1720299"/>
              <a:gd name="connsiteX111" fmla="*/ 692450 w 1878763"/>
              <a:gd name="connsiteY111" fmla="*/ 1606792 h 1720299"/>
              <a:gd name="connsiteX112" fmla="*/ 576340 w 1878763"/>
              <a:gd name="connsiteY112" fmla="*/ 1579360 h 1720299"/>
              <a:gd name="connsiteX113" fmla="*/ 603772 w 1878763"/>
              <a:gd name="connsiteY113" fmla="*/ 1579360 h 1720299"/>
              <a:gd name="connsiteX114" fmla="*/ 603772 w 1878763"/>
              <a:gd name="connsiteY114" fmla="*/ 1606792 h 1720299"/>
              <a:gd name="connsiteX115" fmla="*/ 576340 w 1878763"/>
              <a:gd name="connsiteY115" fmla="*/ 1606792 h 1720299"/>
              <a:gd name="connsiteX116" fmla="*/ 456165 w 1878763"/>
              <a:gd name="connsiteY116" fmla="*/ 1579360 h 1720299"/>
              <a:gd name="connsiteX117" fmla="*/ 483597 w 1878763"/>
              <a:gd name="connsiteY117" fmla="*/ 1579360 h 1720299"/>
              <a:gd name="connsiteX118" fmla="*/ 483597 w 1878763"/>
              <a:gd name="connsiteY118" fmla="*/ 1606792 h 1720299"/>
              <a:gd name="connsiteX119" fmla="*/ 456165 w 1878763"/>
              <a:gd name="connsiteY119" fmla="*/ 1606792 h 1720299"/>
              <a:gd name="connsiteX120" fmla="*/ 340656 w 1878763"/>
              <a:gd name="connsiteY120" fmla="*/ 1579360 h 1720299"/>
              <a:gd name="connsiteX121" fmla="*/ 368088 w 1878763"/>
              <a:gd name="connsiteY121" fmla="*/ 1579360 h 1720299"/>
              <a:gd name="connsiteX122" fmla="*/ 368088 w 1878763"/>
              <a:gd name="connsiteY122" fmla="*/ 1606792 h 1720299"/>
              <a:gd name="connsiteX123" fmla="*/ 340656 w 1878763"/>
              <a:gd name="connsiteY123" fmla="*/ 1606792 h 1720299"/>
              <a:gd name="connsiteX124" fmla="*/ 226483 w 1878763"/>
              <a:gd name="connsiteY124" fmla="*/ 1579360 h 1720299"/>
              <a:gd name="connsiteX125" fmla="*/ 253915 w 1878763"/>
              <a:gd name="connsiteY125" fmla="*/ 1579360 h 1720299"/>
              <a:gd name="connsiteX126" fmla="*/ 253915 w 1878763"/>
              <a:gd name="connsiteY126" fmla="*/ 1606792 h 1720299"/>
              <a:gd name="connsiteX127" fmla="*/ 226483 w 1878763"/>
              <a:gd name="connsiteY127" fmla="*/ 1606792 h 1720299"/>
              <a:gd name="connsiteX128" fmla="*/ 114173 w 1878763"/>
              <a:gd name="connsiteY128" fmla="*/ 1579360 h 1720299"/>
              <a:gd name="connsiteX129" fmla="*/ 141605 w 1878763"/>
              <a:gd name="connsiteY129" fmla="*/ 1579360 h 1720299"/>
              <a:gd name="connsiteX130" fmla="*/ 141605 w 1878763"/>
              <a:gd name="connsiteY130" fmla="*/ 1606792 h 1720299"/>
              <a:gd name="connsiteX131" fmla="*/ 114173 w 1878763"/>
              <a:gd name="connsiteY131" fmla="*/ 1606792 h 1720299"/>
              <a:gd name="connsiteX132" fmla="*/ 0 w 1878763"/>
              <a:gd name="connsiteY132" fmla="*/ 1579360 h 1720299"/>
              <a:gd name="connsiteX133" fmla="*/ 27432 w 1878763"/>
              <a:gd name="connsiteY133" fmla="*/ 1579360 h 1720299"/>
              <a:gd name="connsiteX134" fmla="*/ 27432 w 1878763"/>
              <a:gd name="connsiteY134" fmla="*/ 1606792 h 1720299"/>
              <a:gd name="connsiteX135" fmla="*/ 0 w 1878763"/>
              <a:gd name="connsiteY135" fmla="*/ 1606792 h 1720299"/>
              <a:gd name="connsiteX136" fmla="*/ 1851331 w 1878763"/>
              <a:gd name="connsiteY136" fmla="*/ 1469030 h 1720299"/>
              <a:gd name="connsiteX137" fmla="*/ 1878763 w 1878763"/>
              <a:gd name="connsiteY137" fmla="*/ 1469030 h 1720299"/>
              <a:gd name="connsiteX138" fmla="*/ 1878763 w 1878763"/>
              <a:gd name="connsiteY138" fmla="*/ 1496462 h 1720299"/>
              <a:gd name="connsiteX139" fmla="*/ 1851331 w 1878763"/>
              <a:gd name="connsiteY139" fmla="*/ 1496462 h 1720299"/>
              <a:gd name="connsiteX140" fmla="*/ 1737031 w 1878763"/>
              <a:gd name="connsiteY140" fmla="*/ 1469030 h 1720299"/>
              <a:gd name="connsiteX141" fmla="*/ 1764463 w 1878763"/>
              <a:gd name="connsiteY141" fmla="*/ 1469030 h 1720299"/>
              <a:gd name="connsiteX142" fmla="*/ 1764463 w 1878763"/>
              <a:gd name="connsiteY142" fmla="*/ 1496462 h 1720299"/>
              <a:gd name="connsiteX143" fmla="*/ 1737031 w 1878763"/>
              <a:gd name="connsiteY143" fmla="*/ 1496462 h 1720299"/>
              <a:gd name="connsiteX144" fmla="*/ 1625112 w 1878763"/>
              <a:gd name="connsiteY144" fmla="*/ 1469030 h 1720299"/>
              <a:gd name="connsiteX145" fmla="*/ 1652544 w 1878763"/>
              <a:gd name="connsiteY145" fmla="*/ 1469030 h 1720299"/>
              <a:gd name="connsiteX146" fmla="*/ 1652544 w 1878763"/>
              <a:gd name="connsiteY146" fmla="*/ 1496462 h 1720299"/>
              <a:gd name="connsiteX147" fmla="*/ 1625112 w 1878763"/>
              <a:gd name="connsiteY147" fmla="*/ 1496462 h 1720299"/>
              <a:gd name="connsiteX148" fmla="*/ 1510812 w 1878763"/>
              <a:gd name="connsiteY148" fmla="*/ 1469030 h 1720299"/>
              <a:gd name="connsiteX149" fmla="*/ 1538244 w 1878763"/>
              <a:gd name="connsiteY149" fmla="*/ 1469030 h 1720299"/>
              <a:gd name="connsiteX150" fmla="*/ 1538244 w 1878763"/>
              <a:gd name="connsiteY150" fmla="*/ 1496462 h 1720299"/>
              <a:gd name="connsiteX151" fmla="*/ 1510812 w 1878763"/>
              <a:gd name="connsiteY151" fmla="*/ 1496462 h 1720299"/>
              <a:gd name="connsiteX152" fmla="*/ 1394702 w 1878763"/>
              <a:gd name="connsiteY152" fmla="*/ 1469030 h 1720299"/>
              <a:gd name="connsiteX153" fmla="*/ 1422134 w 1878763"/>
              <a:gd name="connsiteY153" fmla="*/ 1469030 h 1720299"/>
              <a:gd name="connsiteX154" fmla="*/ 1422134 w 1878763"/>
              <a:gd name="connsiteY154" fmla="*/ 1496462 h 1720299"/>
              <a:gd name="connsiteX155" fmla="*/ 1394702 w 1878763"/>
              <a:gd name="connsiteY155" fmla="*/ 1496462 h 1720299"/>
              <a:gd name="connsiteX156" fmla="*/ 1278592 w 1878763"/>
              <a:gd name="connsiteY156" fmla="*/ 1469030 h 1720299"/>
              <a:gd name="connsiteX157" fmla="*/ 1306024 w 1878763"/>
              <a:gd name="connsiteY157" fmla="*/ 1469030 h 1720299"/>
              <a:gd name="connsiteX158" fmla="*/ 1306024 w 1878763"/>
              <a:gd name="connsiteY158" fmla="*/ 1496462 h 1720299"/>
              <a:gd name="connsiteX159" fmla="*/ 1278592 w 1878763"/>
              <a:gd name="connsiteY159" fmla="*/ 1496462 h 1720299"/>
              <a:gd name="connsiteX160" fmla="*/ 1162482 w 1878763"/>
              <a:gd name="connsiteY160" fmla="*/ 1469030 h 1720299"/>
              <a:gd name="connsiteX161" fmla="*/ 1189914 w 1878763"/>
              <a:gd name="connsiteY161" fmla="*/ 1469030 h 1720299"/>
              <a:gd name="connsiteX162" fmla="*/ 1189914 w 1878763"/>
              <a:gd name="connsiteY162" fmla="*/ 1496462 h 1720299"/>
              <a:gd name="connsiteX163" fmla="*/ 1162482 w 1878763"/>
              <a:gd name="connsiteY163" fmla="*/ 1496462 h 1720299"/>
              <a:gd name="connsiteX164" fmla="*/ 1042307 w 1878763"/>
              <a:gd name="connsiteY164" fmla="*/ 1469030 h 1720299"/>
              <a:gd name="connsiteX165" fmla="*/ 1069739 w 1878763"/>
              <a:gd name="connsiteY165" fmla="*/ 1469030 h 1720299"/>
              <a:gd name="connsiteX166" fmla="*/ 1069739 w 1878763"/>
              <a:gd name="connsiteY166" fmla="*/ 1496462 h 1720299"/>
              <a:gd name="connsiteX167" fmla="*/ 1042307 w 1878763"/>
              <a:gd name="connsiteY167" fmla="*/ 1496462 h 1720299"/>
              <a:gd name="connsiteX168" fmla="*/ 926798 w 1878763"/>
              <a:gd name="connsiteY168" fmla="*/ 1469030 h 1720299"/>
              <a:gd name="connsiteX169" fmla="*/ 954230 w 1878763"/>
              <a:gd name="connsiteY169" fmla="*/ 1469030 h 1720299"/>
              <a:gd name="connsiteX170" fmla="*/ 954230 w 1878763"/>
              <a:gd name="connsiteY170" fmla="*/ 1496462 h 1720299"/>
              <a:gd name="connsiteX171" fmla="*/ 926798 w 1878763"/>
              <a:gd name="connsiteY171" fmla="*/ 1496462 h 1720299"/>
              <a:gd name="connsiteX172" fmla="*/ 812625 w 1878763"/>
              <a:gd name="connsiteY172" fmla="*/ 1469030 h 1720299"/>
              <a:gd name="connsiteX173" fmla="*/ 840057 w 1878763"/>
              <a:gd name="connsiteY173" fmla="*/ 1469030 h 1720299"/>
              <a:gd name="connsiteX174" fmla="*/ 840057 w 1878763"/>
              <a:gd name="connsiteY174" fmla="*/ 1496462 h 1720299"/>
              <a:gd name="connsiteX175" fmla="*/ 812625 w 1878763"/>
              <a:gd name="connsiteY175" fmla="*/ 1496462 h 1720299"/>
              <a:gd name="connsiteX176" fmla="*/ 692450 w 1878763"/>
              <a:gd name="connsiteY176" fmla="*/ 1469030 h 1720299"/>
              <a:gd name="connsiteX177" fmla="*/ 719882 w 1878763"/>
              <a:gd name="connsiteY177" fmla="*/ 1469030 h 1720299"/>
              <a:gd name="connsiteX178" fmla="*/ 719882 w 1878763"/>
              <a:gd name="connsiteY178" fmla="*/ 1496462 h 1720299"/>
              <a:gd name="connsiteX179" fmla="*/ 692450 w 1878763"/>
              <a:gd name="connsiteY179" fmla="*/ 1496462 h 1720299"/>
              <a:gd name="connsiteX180" fmla="*/ 576340 w 1878763"/>
              <a:gd name="connsiteY180" fmla="*/ 1469030 h 1720299"/>
              <a:gd name="connsiteX181" fmla="*/ 603772 w 1878763"/>
              <a:gd name="connsiteY181" fmla="*/ 1469030 h 1720299"/>
              <a:gd name="connsiteX182" fmla="*/ 603772 w 1878763"/>
              <a:gd name="connsiteY182" fmla="*/ 1496462 h 1720299"/>
              <a:gd name="connsiteX183" fmla="*/ 576340 w 1878763"/>
              <a:gd name="connsiteY183" fmla="*/ 1496462 h 1720299"/>
              <a:gd name="connsiteX184" fmla="*/ 456165 w 1878763"/>
              <a:gd name="connsiteY184" fmla="*/ 1469030 h 1720299"/>
              <a:gd name="connsiteX185" fmla="*/ 483597 w 1878763"/>
              <a:gd name="connsiteY185" fmla="*/ 1469030 h 1720299"/>
              <a:gd name="connsiteX186" fmla="*/ 483597 w 1878763"/>
              <a:gd name="connsiteY186" fmla="*/ 1496462 h 1720299"/>
              <a:gd name="connsiteX187" fmla="*/ 456165 w 1878763"/>
              <a:gd name="connsiteY187" fmla="*/ 1496462 h 1720299"/>
              <a:gd name="connsiteX188" fmla="*/ 340656 w 1878763"/>
              <a:gd name="connsiteY188" fmla="*/ 1469030 h 1720299"/>
              <a:gd name="connsiteX189" fmla="*/ 368088 w 1878763"/>
              <a:gd name="connsiteY189" fmla="*/ 1469030 h 1720299"/>
              <a:gd name="connsiteX190" fmla="*/ 368088 w 1878763"/>
              <a:gd name="connsiteY190" fmla="*/ 1496462 h 1720299"/>
              <a:gd name="connsiteX191" fmla="*/ 340656 w 1878763"/>
              <a:gd name="connsiteY191" fmla="*/ 1496462 h 1720299"/>
              <a:gd name="connsiteX192" fmla="*/ 226483 w 1878763"/>
              <a:gd name="connsiteY192" fmla="*/ 1469030 h 1720299"/>
              <a:gd name="connsiteX193" fmla="*/ 253915 w 1878763"/>
              <a:gd name="connsiteY193" fmla="*/ 1469030 h 1720299"/>
              <a:gd name="connsiteX194" fmla="*/ 253915 w 1878763"/>
              <a:gd name="connsiteY194" fmla="*/ 1496462 h 1720299"/>
              <a:gd name="connsiteX195" fmla="*/ 226483 w 1878763"/>
              <a:gd name="connsiteY195" fmla="*/ 1496462 h 1720299"/>
              <a:gd name="connsiteX196" fmla="*/ 114173 w 1878763"/>
              <a:gd name="connsiteY196" fmla="*/ 1469030 h 1720299"/>
              <a:gd name="connsiteX197" fmla="*/ 141605 w 1878763"/>
              <a:gd name="connsiteY197" fmla="*/ 1469030 h 1720299"/>
              <a:gd name="connsiteX198" fmla="*/ 141605 w 1878763"/>
              <a:gd name="connsiteY198" fmla="*/ 1496462 h 1720299"/>
              <a:gd name="connsiteX199" fmla="*/ 114173 w 1878763"/>
              <a:gd name="connsiteY199" fmla="*/ 1496462 h 1720299"/>
              <a:gd name="connsiteX200" fmla="*/ 0 w 1878763"/>
              <a:gd name="connsiteY200" fmla="*/ 1469030 h 1720299"/>
              <a:gd name="connsiteX201" fmla="*/ 27432 w 1878763"/>
              <a:gd name="connsiteY201" fmla="*/ 1469030 h 1720299"/>
              <a:gd name="connsiteX202" fmla="*/ 27432 w 1878763"/>
              <a:gd name="connsiteY202" fmla="*/ 1496462 h 1720299"/>
              <a:gd name="connsiteX203" fmla="*/ 0 w 1878763"/>
              <a:gd name="connsiteY203" fmla="*/ 1496462 h 1720299"/>
              <a:gd name="connsiteX204" fmla="*/ 1851331 w 1878763"/>
              <a:gd name="connsiteY204" fmla="*/ 1355523 h 1720299"/>
              <a:gd name="connsiteX205" fmla="*/ 1878763 w 1878763"/>
              <a:gd name="connsiteY205" fmla="*/ 1355523 h 1720299"/>
              <a:gd name="connsiteX206" fmla="*/ 1878763 w 1878763"/>
              <a:gd name="connsiteY206" fmla="*/ 1382955 h 1720299"/>
              <a:gd name="connsiteX207" fmla="*/ 1851331 w 1878763"/>
              <a:gd name="connsiteY207" fmla="*/ 1382955 h 1720299"/>
              <a:gd name="connsiteX208" fmla="*/ 1737031 w 1878763"/>
              <a:gd name="connsiteY208" fmla="*/ 1355523 h 1720299"/>
              <a:gd name="connsiteX209" fmla="*/ 1764463 w 1878763"/>
              <a:gd name="connsiteY209" fmla="*/ 1355523 h 1720299"/>
              <a:gd name="connsiteX210" fmla="*/ 1764463 w 1878763"/>
              <a:gd name="connsiteY210" fmla="*/ 1382955 h 1720299"/>
              <a:gd name="connsiteX211" fmla="*/ 1737031 w 1878763"/>
              <a:gd name="connsiteY211" fmla="*/ 1382955 h 1720299"/>
              <a:gd name="connsiteX212" fmla="*/ 1625112 w 1878763"/>
              <a:gd name="connsiteY212" fmla="*/ 1355523 h 1720299"/>
              <a:gd name="connsiteX213" fmla="*/ 1652544 w 1878763"/>
              <a:gd name="connsiteY213" fmla="*/ 1355523 h 1720299"/>
              <a:gd name="connsiteX214" fmla="*/ 1652544 w 1878763"/>
              <a:gd name="connsiteY214" fmla="*/ 1382955 h 1720299"/>
              <a:gd name="connsiteX215" fmla="*/ 1625112 w 1878763"/>
              <a:gd name="connsiteY215" fmla="*/ 1382955 h 1720299"/>
              <a:gd name="connsiteX216" fmla="*/ 1510812 w 1878763"/>
              <a:gd name="connsiteY216" fmla="*/ 1355523 h 1720299"/>
              <a:gd name="connsiteX217" fmla="*/ 1538244 w 1878763"/>
              <a:gd name="connsiteY217" fmla="*/ 1355523 h 1720299"/>
              <a:gd name="connsiteX218" fmla="*/ 1538244 w 1878763"/>
              <a:gd name="connsiteY218" fmla="*/ 1382955 h 1720299"/>
              <a:gd name="connsiteX219" fmla="*/ 1510812 w 1878763"/>
              <a:gd name="connsiteY219" fmla="*/ 1382955 h 1720299"/>
              <a:gd name="connsiteX220" fmla="*/ 1394702 w 1878763"/>
              <a:gd name="connsiteY220" fmla="*/ 1355523 h 1720299"/>
              <a:gd name="connsiteX221" fmla="*/ 1422134 w 1878763"/>
              <a:gd name="connsiteY221" fmla="*/ 1355523 h 1720299"/>
              <a:gd name="connsiteX222" fmla="*/ 1422134 w 1878763"/>
              <a:gd name="connsiteY222" fmla="*/ 1382955 h 1720299"/>
              <a:gd name="connsiteX223" fmla="*/ 1394702 w 1878763"/>
              <a:gd name="connsiteY223" fmla="*/ 1382955 h 1720299"/>
              <a:gd name="connsiteX224" fmla="*/ 1278592 w 1878763"/>
              <a:gd name="connsiteY224" fmla="*/ 1355523 h 1720299"/>
              <a:gd name="connsiteX225" fmla="*/ 1306024 w 1878763"/>
              <a:gd name="connsiteY225" fmla="*/ 1355523 h 1720299"/>
              <a:gd name="connsiteX226" fmla="*/ 1306024 w 1878763"/>
              <a:gd name="connsiteY226" fmla="*/ 1382955 h 1720299"/>
              <a:gd name="connsiteX227" fmla="*/ 1278592 w 1878763"/>
              <a:gd name="connsiteY227" fmla="*/ 1382955 h 1720299"/>
              <a:gd name="connsiteX228" fmla="*/ 1162482 w 1878763"/>
              <a:gd name="connsiteY228" fmla="*/ 1355523 h 1720299"/>
              <a:gd name="connsiteX229" fmla="*/ 1189914 w 1878763"/>
              <a:gd name="connsiteY229" fmla="*/ 1355523 h 1720299"/>
              <a:gd name="connsiteX230" fmla="*/ 1189914 w 1878763"/>
              <a:gd name="connsiteY230" fmla="*/ 1382955 h 1720299"/>
              <a:gd name="connsiteX231" fmla="*/ 1162482 w 1878763"/>
              <a:gd name="connsiteY231" fmla="*/ 1382955 h 1720299"/>
              <a:gd name="connsiteX232" fmla="*/ 1042307 w 1878763"/>
              <a:gd name="connsiteY232" fmla="*/ 1355523 h 1720299"/>
              <a:gd name="connsiteX233" fmla="*/ 1069739 w 1878763"/>
              <a:gd name="connsiteY233" fmla="*/ 1355523 h 1720299"/>
              <a:gd name="connsiteX234" fmla="*/ 1069739 w 1878763"/>
              <a:gd name="connsiteY234" fmla="*/ 1382955 h 1720299"/>
              <a:gd name="connsiteX235" fmla="*/ 1042307 w 1878763"/>
              <a:gd name="connsiteY235" fmla="*/ 1382955 h 1720299"/>
              <a:gd name="connsiteX236" fmla="*/ 926798 w 1878763"/>
              <a:gd name="connsiteY236" fmla="*/ 1355523 h 1720299"/>
              <a:gd name="connsiteX237" fmla="*/ 954230 w 1878763"/>
              <a:gd name="connsiteY237" fmla="*/ 1355523 h 1720299"/>
              <a:gd name="connsiteX238" fmla="*/ 954230 w 1878763"/>
              <a:gd name="connsiteY238" fmla="*/ 1382955 h 1720299"/>
              <a:gd name="connsiteX239" fmla="*/ 926798 w 1878763"/>
              <a:gd name="connsiteY239" fmla="*/ 1382955 h 1720299"/>
              <a:gd name="connsiteX240" fmla="*/ 812625 w 1878763"/>
              <a:gd name="connsiteY240" fmla="*/ 1355523 h 1720299"/>
              <a:gd name="connsiteX241" fmla="*/ 840057 w 1878763"/>
              <a:gd name="connsiteY241" fmla="*/ 1355523 h 1720299"/>
              <a:gd name="connsiteX242" fmla="*/ 840057 w 1878763"/>
              <a:gd name="connsiteY242" fmla="*/ 1382955 h 1720299"/>
              <a:gd name="connsiteX243" fmla="*/ 812625 w 1878763"/>
              <a:gd name="connsiteY243" fmla="*/ 1382955 h 1720299"/>
              <a:gd name="connsiteX244" fmla="*/ 692450 w 1878763"/>
              <a:gd name="connsiteY244" fmla="*/ 1355523 h 1720299"/>
              <a:gd name="connsiteX245" fmla="*/ 719882 w 1878763"/>
              <a:gd name="connsiteY245" fmla="*/ 1355523 h 1720299"/>
              <a:gd name="connsiteX246" fmla="*/ 719882 w 1878763"/>
              <a:gd name="connsiteY246" fmla="*/ 1382955 h 1720299"/>
              <a:gd name="connsiteX247" fmla="*/ 692450 w 1878763"/>
              <a:gd name="connsiteY247" fmla="*/ 1382955 h 1720299"/>
              <a:gd name="connsiteX248" fmla="*/ 576340 w 1878763"/>
              <a:gd name="connsiteY248" fmla="*/ 1355523 h 1720299"/>
              <a:gd name="connsiteX249" fmla="*/ 603772 w 1878763"/>
              <a:gd name="connsiteY249" fmla="*/ 1355523 h 1720299"/>
              <a:gd name="connsiteX250" fmla="*/ 603772 w 1878763"/>
              <a:gd name="connsiteY250" fmla="*/ 1382955 h 1720299"/>
              <a:gd name="connsiteX251" fmla="*/ 576340 w 1878763"/>
              <a:gd name="connsiteY251" fmla="*/ 1382955 h 1720299"/>
              <a:gd name="connsiteX252" fmla="*/ 456165 w 1878763"/>
              <a:gd name="connsiteY252" fmla="*/ 1355523 h 1720299"/>
              <a:gd name="connsiteX253" fmla="*/ 483597 w 1878763"/>
              <a:gd name="connsiteY253" fmla="*/ 1355523 h 1720299"/>
              <a:gd name="connsiteX254" fmla="*/ 483597 w 1878763"/>
              <a:gd name="connsiteY254" fmla="*/ 1382955 h 1720299"/>
              <a:gd name="connsiteX255" fmla="*/ 456165 w 1878763"/>
              <a:gd name="connsiteY255" fmla="*/ 1382955 h 1720299"/>
              <a:gd name="connsiteX256" fmla="*/ 340656 w 1878763"/>
              <a:gd name="connsiteY256" fmla="*/ 1355523 h 1720299"/>
              <a:gd name="connsiteX257" fmla="*/ 368088 w 1878763"/>
              <a:gd name="connsiteY257" fmla="*/ 1355523 h 1720299"/>
              <a:gd name="connsiteX258" fmla="*/ 368088 w 1878763"/>
              <a:gd name="connsiteY258" fmla="*/ 1382955 h 1720299"/>
              <a:gd name="connsiteX259" fmla="*/ 340656 w 1878763"/>
              <a:gd name="connsiteY259" fmla="*/ 1382955 h 1720299"/>
              <a:gd name="connsiteX260" fmla="*/ 226483 w 1878763"/>
              <a:gd name="connsiteY260" fmla="*/ 1355523 h 1720299"/>
              <a:gd name="connsiteX261" fmla="*/ 253915 w 1878763"/>
              <a:gd name="connsiteY261" fmla="*/ 1355523 h 1720299"/>
              <a:gd name="connsiteX262" fmla="*/ 253915 w 1878763"/>
              <a:gd name="connsiteY262" fmla="*/ 1382955 h 1720299"/>
              <a:gd name="connsiteX263" fmla="*/ 226483 w 1878763"/>
              <a:gd name="connsiteY263" fmla="*/ 1382955 h 1720299"/>
              <a:gd name="connsiteX264" fmla="*/ 114173 w 1878763"/>
              <a:gd name="connsiteY264" fmla="*/ 1355523 h 1720299"/>
              <a:gd name="connsiteX265" fmla="*/ 141605 w 1878763"/>
              <a:gd name="connsiteY265" fmla="*/ 1355523 h 1720299"/>
              <a:gd name="connsiteX266" fmla="*/ 141605 w 1878763"/>
              <a:gd name="connsiteY266" fmla="*/ 1382955 h 1720299"/>
              <a:gd name="connsiteX267" fmla="*/ 114173 w 1878763"/>
              <a:gd name="connsiteY267" fmla="*/ 1382955 h 1720299"/>
              <a:gd name="connsiteX268" fmla="*/ 0 w 1878763"/>
              <a:gd name="connsiteY268" fmla="*/ 1355523 h 1720299"/>
              <a:gd name="connsiteX269" fmla="*/ 27432 w 1878763"/>
              <a:gd name="connsiteY269" fmla="*/ 1355523 h 1720299"/>
              <a:gd name="connsiteX270" fmla="*/ 27432 w 1878763"/>
              <a:gd name="connsiteY270" fmla="*/ 1382955 h 1720299"/>
              <a:gd name="connsiteX271" fmla="*/ 0 w 1878763"/>
              <a:gd name="connsiteY271" fmla="*/ 1382955 h 1720299"/>
              <a:gd name="connsiteX272" fmla="*/ 1851331 w 1878763"/>
              <a:gd name="connsiteY272" fmla="*/ 1242220 h 1720299"/>
              <a:gd name="connsiteX273" fmla="*/ 1878763 w 1878763"/>
              <a:gd name="connsiteY273" fmla="*/ 1242220 h 1720299"/>
              <a:gd name="connsiteX274" fmla="*/ 1878763 w 1878763"/>
              <a:gd name="connsiteY274" fmla="*/ 1269652 h 1720299"/>
              <a:gd name="connsiteX275" fmla="*/ 1851331 w 1878763"/>
              <a:gd name="connsiteY275" fmla="*/ 1269652 h 1720299"/>
              <a:gd name="connsiteX276" fmla="*/ 1737031 w 1878763"/>
              <a:gd name="connsiteY276" fmla="*/ 1242220 h 1720299"/>
              <a:gd name="connsiteX277" fmla="*/ 1764463 w 1878763"/>
              <a:gd name="connsiteY277" fmla="*/ 1242220 h 1720299"/>
              <a:gd name="connsiteX278" fmla="*/ 1764463 w 1878763"/>
              <a:gd name="connsiteY278" fmla="*/ 1269652 h 1720299"/>
              <a:gd name="connsiteX279" fmla="*/ 1737031 w 1878763"/>
              <a:gd name="connsiteY279" fmla="*/ 1269652 h 1720299"/>
              <a:gd name="connsiteX280" fmla="*/ 1625112 w 1878763"/>
              <a:gd name="connsiteY280" fmla="*/ 1242220 h 1720299"/>
              <a:gd name="connsiteX281" fmla="*/ 1652544 w 1878763"/>
              <a:gd name="connsiteY281" fmla="*/ 1242220 h 1720299"/>
              <a:gd name="connsiteX282" fmla="*/ 1652544 w 1878763"/>
              <a:gd name="connsiteY282" fmla="*/ 1269652 h 1720299"/>
              <a:gd name="connsiteX283" fmla="*/ 1625112 w 1878763"/>
              <a:gd name="connsiteY283" fmla="*/ 1269652 h 1720299"/>
              <a:gd name="connsiteX284" fmla="*/ 1510812 w 1878763"/>
              <a:gd name="connsiteY284" fmla="*/ 1242220 h 1720299"/>
              <a:gd name="connsiteX285" fmla="*/ 1538244 w 1878763"/>
              <a:gd name="connsiteY285" fmla="*/ 1242220 h 1720299"/>
              <a:gd name="connsiteX286" fmla="*/ 1538244 w 1878763"/>
              <a:gd name="connsiteY286" fmla="*/ 1269652 h 1720299"/>
              <a:gd name="connsiteX287" fmla="*/ 1510812 w 1878763"/>
              <a:gd name="connsiteY287" fmla="*/ 1269652 h 1720299"/>
              <a:gd name="connsiteX288" fmla="*/ 1394702 w 1878763"/>
              <a:gd name="connsiteY288" fmla="*/ 1242220 h 1720299"/>
              <a:gd name="connsiteX289" fmla="*/ 1422134 w 1878763"/>
              <a:gd name="connsiteY289" fmla="*/ 1242220 h 1720299"/>
              <a:gd name="connsiteX290" fmla="*/ 1422134 w 1878763"/>
              <a:gd name="connsiteY290" fmla="*/ 1269652 h 1720299"/>
              <a:gd name="connsiteX291" fmla="*/ 1394702 w 1878763"/>
              <a:gd name="connsiteY291" fmla="*/ 1269652 h 1720299"/>
              <a:gd name="connsiteX292" fmla="*/ 1278592 w 1878763"/>
              <a:gd name="connsiteY292" fmla="*/ 1242220 h 1720299"/>
              <a:gd name="connsiteX293" fmla="*/ 1306024 w 1878763"/>
              <a:gd name="connsiteY293" fmla="*/ 1242220 h 1720299"/>
              <a:gd name="connsiteX294" fmla="*/ 1306024 w 1878763"/>
              <a:gd name="connsiteY294" fmla="*/ 1269652 h 1720299"/>
              <a:gd name="connsiteX295" fmla="*/ 1278592 w 1878763"/>
              <a:gd name="connsiteY295" fmla="*/ 1269652 h 1720299"/>
              <a:gd name="connsiteX296" fmla="*/ 1162482 w 1878763"/>
              <a:gd name="connsiteY296" fmla="*/ 1242220 h 1720299"/>
              <a:gd name="connsiteX297" fmla="*/ 1189914 w 1878763"/>
              <a:gd name="connsiteY297" fmla="*/ 1242220 h 1720299"/>
              <a:gd name="connsiteX298" fmla="*/ 1189914 w 1878763"/>
              <a:gd name="connsiteY298" fmla="*/ 1269652 h 1720299"/>
              <a:gd name="connsiteX299" fmla="*/ 1162482 w 1878763"/>
              <a:gd name="connsiteY299" fmla="*/ 1269652 h 1720299"/>
              <a:gd name="connsiteX300" fmla="*/ 1042307 w 1878763"/>
              <a:gd name="connsiteY300" fmla="*/ 1242220 h 1720299"/>
              <a:gd name="connsiteX301" fmla="*/ 1069739 w 1878763"/>
              <a:gd name="connsiteY301" fmla="*/ 1242220 h 1720299"/>
              <a:gd name="connsiteX302" fmla="*/ 1069739 w 1878763"/>
              <a:gd name="connsiteY302" fmla="*/ 1269652 h 1720299"/>
              <a:gd name="connsiteX303" fmla="*/ 1042307 w 1878763"/>
              <a:gd name="connsiteY303" fmla="*/ 1269652 h 1720299"/>
              <a:gd name="connsiteX304" fmla="*/ 926798 w 1878763"/>
              <a:gd name="connsiteY304" fmla="*/ 1242220 h 1720299"/>
              <a:gd name="connsiteX305" fmla="*/ 954230 w 1878763"/>
              <a:gd name="connsiteY305" fmla="*/ 1242220 h 1720299"/>
              <a:gd name="connsiteX306" fmla="*/ 954230 w 1878763"/>
              <a:gd name="connsiteY306" fmla="*/ 1269652 h 1720299"/>
              <a:gd name="connsiteX307" fmla="*/ 926798 w 1878763"/>
              <a:gd name="connsiteY307" fmla="*/ 1269652 h 1720299"/>
              <a:gd name="connsiteX308" fmla="*/ 812625 w 1878763"/>
              <a:gd name="connsiteY308" fmla="*/ 1242220 h 1720299"/>
              <a:gd name="connsiteX309" fmla="*/ 840057 w 1878763"/>
              <a:gd name="connsiteY309" fmla="*/ 1242220 h 1720299"/>
              <a:gd name="connsiteX310" fmla="*/ 840057 w 1878763"/>
              <a:gd name="connsiteY310" fmla="*/ 1269652 h 1720299"/>
              <a:gd name="connsiteX311" fmla="*/ 812625 w 1878763"/>
              <a:gd name="connsiteY311" fmla="*/ 1269652 h 1720299"/>
              <a:gd name="connsiteX312" fmla="*/ 692450 w 1878763"/>
              <a:gd name="connsiteY312" fmla="*/ 1242220 h 1720299"/>
              <a:gd name="connsiteX313" fmla="*/ 719882 w 1878763"/>
              <a:gd name="connsiteY313" fmla="*/ 1242220 h 1720299"/>
              <a:gd name="connsiteX314" fmla="*/ 719882 w 1878763"/>
              <a:gd name="connsiteY314" fmla="*/ 1269652 h 1720299"/>
              <a:gd name="connsiteX315" fmla="*/ 692450 w 1878763"/>
              <a:gd name="connsiteY315" fmla="*/ 1269652 h 1720299"/>
              <a:gd name="connsiteX316" fmla="*/ 576340 w 1878763"/>
              <a:gd name="connsiteY316" fmla="*/ 1242220 h 1720299"/>
              <a:gd name="connsiteX317" fmla="*/ 603772 w 1878763"/>
              <a:gd name="connsiteY317" fmla="*/ 1242220 h 1720299"/>
              <a:gd name="connsiteX318" fmla="*/ 603772 w 1878763"/>
              <a:gd name="connsiteY318" fmla="*/ 1269652 h 1720299"/>
              <a:gd name="connsiteX319" fmla="*/ 576340 w 1878763"/>
              <a:gd name="connsiteY319" fmla="*/ 1269652 h 1720299"/>
              <a:gd name="connsiteX320" fmla="*/ 456165 w 1878763"/>
              <a:gd name="connsiteY320" fmla="*/ 1242220 h 1720299"/>
              <a:gd name="connsiteX321" fmla="*/ 483597 w 1878763"/>
              <a:gd name="connsiteY321" fmla="*/ 1242220 h 1720299"/>
              <a:gd name="connsiteX322" fmla="*/ 483597 w 1878763"/>
              <a:gd name="connsiteY322" fmla="*/ 1269652 h 1720299"/>
              <a:gd name="connsiteX323" fmla="*/ 456165 w 1878763"/>
              <a:gd name="connsiteY323" fmla="*/ 1269652 h 1720299"/>
              <a:gd name="connsiteX324" fmla="*/ 340656 w 1878763"/>
              <a:gd name="connsiteY324" fmla="*/ 1242220 h 1720299"/>
              <a:gd name="connsiteX325" fmla="*/ 368088 w 1878763"/>
              <a:gd name="connsiteY325" fmla="*/ 1242220 h 1720299"/>
              <a:gd name="connsiteX326" fmla="*/ 368088 w 1878763"/>
              <a:gd name="connsiteY326" fmla="*/ 1269652 h 1720299"/>
              <a:gd name="connsiteX327" fmla="*/ 340656 w 1878763"/>
              <a:gd name="connsiteY327" fmla="*/ 1269652 h 1720299"/>
              <a:gd name="connsiteX328" fmla="*/ 226483 w 1878763"/>
              <a:gd name="connsiteY328" fmla="*/ 1242220 h 1720299"/>
              <a:gd name="connsiteX329" fmla="*/ 253915 w 1878763"/>
              <a:gd name="connsiteY329" fmla="*/ 1242220 h 1720299"/>
              <a:gd name="connsiteX330" fmla="*/ 253915 w 1878763"/>
              <a:gd name="connsiteY330" fmla="*/ 1269652 h 1720299"/>
              <a:gd name="connsiteX331" fmla="*/ 226483 w 1878763"/>
              <a:gd name="connsiteY331" fmla="*/ 1269652 h 1720299"/>
              <a:gd name="connsiteX332" fmla="*/ 114173 w 1878763"/>
              <a:gd name="connsiteY332" fmla="*/ 1242220 h 1720299"/>
              <a:gd name="connsiteX333" fmla="*/ 141605 w 1878763"/>
              <a:gd name="connsiteY333" fmla="*/ 1242220 h 1720299"/>
              <a:gd name="connsiteX334" fmla="*/ 141605 w 1878763"/>
              <a:gd name="connsiteY334" fmla="*/ 1269652 h 1720299"/>
              <a:gd name="connsiteX335" fmla="*/ 114173 w 1878763"/>
              <a:gd name="connsiteY335" fmla="*/ 1269652 h 1720299"/>
              <a:gd name="connsiteX336" fmla="*/ 0 w 1878763"/>
              <a:gd name="connsiteY336" fmla="*/ 1242220 h 1720299"/>
              <a:gd name="connsiteX337" fmla="*/ 27432 w 1878763"/>
              <a:gd name="connsiteY337" fmla="*/ 1242220 h 1720299"/>
              <a:gd name="connsiteX338" fmla="*/ 27432 w 1878763"/>
              <a:gd name="connsiteY338" fmla="*/ 1269652 h 1720299"/>
              <a:gd name="connsiteX339" fmla="*/ 0 w 1878763"/>
              <a:gd name="connsiteY339" fmla="*/ 1269652 h 1720299"/>
              <a:gd name="connsiteX340" fmla="*/ 1851331 w 1878763"/>
              <a:gd name="connsiteY340" fmla="*/ 1128713 h 1720299"/>
              <a:gd name="connsiteX341" fmla="*/ 1878763 w 1878763"/>
              <a:gd name="connsiteY341" fmla="*/ 1128713 h 1720299"/>
              <a:gd name="connsiteX342" fmla="*/ 1878763 w 1878763"/>
              <a:gd name="connsiteY342" fmla="*/ 1156145 h 1720299"/>
              <a:gd name="connsiteX343" fmla="*/ 1851331 w 1878763"/>
              <a:gd name="connsiteY343" fmla="*/ 1156145 h 1720299"/>
              <a:gd name="connsiteX344" fmla="*/ 1737031 w 1878763"/>
              <a:gd name="connsiteY344" fmla="*/ 1128713 h 1720299"/>
              <a:gd name="connsiteX345" fmla="*/ 1764463 w 1878763"/>
              <a:gd name="connsiteY345" fmla="*/ 1128713 h 1720299"/>
              <a:gd name="connsiteX346" fmla="*/ 1764463 w 1878763"/>
              <a:gd name="connsiteY346" fmla="*/ 1156145 h 1720299"/>
              <a:gd name="connsiteX347" fmla="*/ 1737031 w 1878763"/>
              <a:gd name="connsiteY347" fmla="*/ 1156145 h 1720299"/>
              <a:gd name="connsiteX348" fmla="*/ 1625112 w 1878763"/>
              <a:gd name="connsiteY348" fmla="*/ 1128713 h 1720299"/>
              <a:gd name="connsiteX349" fmla="*/ 1652544 w 1878763"/>
              <a:gd name="connsiteY349" fmla="*/ 1128713 h 1720299"/>
              <a:gd name="connsiteX350" fmla="*/ 1652544 w 1878763"/>
              <a:gd name="connsiteY350" fmla="*/ 1156145 h 1720299"/>
              <a:gd name="connsiteX351" fmla="*/ 1625112 w 1878763"/>
              <a:gd name="connsiteY351" fmla="*/ 1156145 h 1720299"/>
              <a:gd name="connsiteX352" fmla="*/ 1510812 w 1878763"/>
              <a:gd name="connsiteY352" fmla="*/ 1128713 h 1720299"/>
              <a:gd name="connsiteX353" fmla="*/ 1538244 w 1878763"/>
              <a:gd name="connsiteY353" fmla="*/ 1128713 h 1720299"/>
              <a:gd name="connsiteX354" fmla="*/ 1538244 w 1878763"/>
              <a:gd name="connsiteY354" fmla="*/ 1156145 h 1720299"/>
              <a:gd name="connsiteX355" fmla="*/ 1510812 w 1878763"/>
              <a:gd name="connsiteY355" fmla="*/ 1156145 h 1720299"/>
              <a:gd name="connsiteX356" fmla="*/ 1394702 w 1878763"/>
              <a:gd name="connsiteY356" fmla="*/ 1128713 h 1720299"/>
              <a:gd name="connsiteX357" fmla="*/ 1422134 w 1878763"/>
              <a:gd name="connsiteY357" fmla="*/ 1128713 h 1720299"/>
              <a:gd name="connsiteX358" fmla="*/ 1422134 w 1878763"/>
              <a:gd name="connsiteY358" fmla="*/ 1156145 h 1720299"/>
              <a:gd name="connsiteX359" fmla="*/ 1394702 w 1878763"/>
              <a:gd name="connsiteY359" fmla="*/ 1156145 h 1720299"/>
              <a:gd name="connsiteX360" fmla="*/ 1278592 w 1878763"/>
              <a:gd name="connsiteY360" fmla="*/ 1128713 h 1720299"/>
              <a:gd name="connsiteX361" fmla="*/ 1306024 w 1878763"/>
              <a:gd name="connsiteY361" fmla="*/ 1128713 h 1720299"/>
              <a:gd name="connsiteX362" fmla="*/ 1306024 w 1878763"/>
              <a:gd name="connsiteY362" fmla="*/ 1156145 h 1720299"/>
              <a:gd name="connsiteX363" fmla="*/ 1278592 w 1878763"/>
              <a:gd name="connsiteY363" fmla="*/ 1156145 h 1720299"/>
              <a:gd name="connsiteX364" fmla="*/ 1162482 w 1878763"/>
              <a:gd name="connsiteY364" fmla="*/ 1128713 h 1720299"/>
              <a:gd name="connsiteX365" fmla="*/ 1189914 w 1878763"/>
              <a:gd name="connsiteY365" fmla="*/ 1128713 h 1720299"/>
              <a:gd name="connsiteX366" fmla="*/ 1189914 w 1878763"/>
              <a:gd name="connsiteY366" fmla="*/ 1156145 h 1720299"/>
              <a:gd name="connsiteX367" fmla="*/ 1162482 w 1878763"/>
              <a:gd name="connsiteY367" fmla="*/ 1156145 h 1720299"/>
              <a:gd name="connsiteX368" fmla="*/ 1042307 w 1878763"/>
              <a:gd name="connsiteY368" fmla="*/ 1128713 h 1720299"/>
              <a:gd name="connsiteX369" fmla="*/ 1069739 w 1878763"/>
              <a:gd name="connsiteY369" fmla="*/ 1128713 h 1720299"/>
              <a:gd name="connsiteX370" fmla="*/ 1069739 w 1878763"/>
              <a:gd name="connsiteY370" fmla="*/ 1156145 h 1720299"/>
              <a:gd name="connsiteX371" fmla="*/ 1042307 w 1878763"/>
              <a:gd name="connsiteY371" fmla="*/ 1156145 h 1720299"/>
              <a:gd name="connsiteX372" fmla="*/ 926798 w 1878763"/>
              <a:gd name="connsiteY372" fmla="*/ 1128713 h 1720299"/>
              <a:gd name="connsiteX373" fmla="*/ 954230 w 1878763"/>
              <a:gd name="connsiteY373" fmla="*/ 1128713 h 1720299"/>
              <a:gd name="connsiteX374" fmla="*/ 954230 w 1878763"/>
              <a:gd name="connsiteY374" fmla="*/ 1156145 h 1720299"/>
              <a:gd name="connsiteX375" fmla="*/ 926798 w 1878763"/>
              <a:gd name="connsiteY375" fmla="*/ 1156145 h 1720299"/>
              <a:gd name="connsiteX376" fmla="*/ 812625 w 1878763"/>
              <a:gd name="connsiteY376" fmla="*/ 1128713 h 1720299"/>
              <a:gd name="connsiteX377" fmla="*/ 840057 w 1878763"/>
              <a:gd name="connsiteY377" fmla="*/ 1128713 h 1720299"/>
              <a:gd name="connsiteX378" fmla="*/ 840057 w 1878763"/>
              <a:gd name="connsiteY378" fmla="*/ 1156145 h 1720299"/>
              <a:gd name="connsiteX379" fmla="*/ 812625 w 1878763"/>
              <a:gd name="connsiteY379" fmla="*/ 1156145 h 1720299"/>
              <a:gd name="connsiteX380" fmla="*/ 692450 w 1878763"/>
              <a:gd name="connsiteY380" fmla="*/ 1128713 h 1720299"/>
              <a:gd name="connsiteX381" fmla="*/ 719882 w 1878763"/>
              <a:gd name="connsiteY381" fmla="*/ 1128713 h 1720299"/>
              <a:gd name="connsiteX382" fmla="*/ 719882 w 1878763"/>
              <a:gd name="connsiteY382" fmla="*/ 1156145 h 1720299"/>
              <a:gd name="connsiteX383" fmla="*/ 692450 w 1878763"/>
              <a:gd name="connsiteY383" fmla="*/ 1156145 h 1720299"/>
              <a:gd name="connsiteX384" fmla="*/ 576340 w 1878763"/>
              <a:gd name="connsiteY384" fmla="*/ 1128713 h 1720299"/>
              <a:gd name="connsiteX385" fmla="*/ 603772 w 1878763"/>
              <a:gd name="connsiteY385" fmla="*/ 1128713 h 1720299"/>
              <a:gd name="connsiteX386" fmla="*/ 603772 w 1878763"/>
              <a:gd name="connsiteY386" fmla="*/ 1156145 h 1720299"/>
              <a:gd name="connsiteX387" fmla="*/ 576340 w 1878763"/>
              <a:gd name="connsiteY387" fmla="*/ 1156145 h 1720299"/>
              <a:gd name="connsiteX388" fmla="*/ 456165 w 1878763"/>
              <a:gd name="connsiteY388" fmla="*/ 1128713 h 1720299"/>
              <a:gd name="connsiteX389" fmla="*/ 483597 w 1878763"/>
              <a:gd name="connsiteY389" fmla="*/ 1128713 h 1720299"/>
              <a:gd name="connsiteX390" fmla="*/ 483597 w 1878763"/>
              <a:gd name="connsiteY390" fmla="*/ 1156145 h 1720299"/>
              <a:gd name="connsiteX391" fmla="*/ 456165 w 1878763"/>
              <a:gd name="connsiteY391" fmla="*/ 1156145 h 1720299"/>
              <a:gd name="connsiteX392" fmla="*/ 340656 w 1878763"/>
              <a:gd name="connsiteY392" fmla="*/ 1128713 h 1720299"/>
              <a:gd name="connsiteX393" fmla="*/ 368088 w 1878763"/>
              <a:gd name="connsiteY393" fmla="*/ 1128713 h 1720299"/>
              <a:gd name="connsiteX394" fmla="*/ 368088 w 1878763"/>
              <a:gd name="connsiteY394" fmla="*/ 1156145 h 1720299"/>
              <a:gd name="connsiteX395" fmla="*/ 340656 w 1878763"/>
              <a:gd name="connsiteY395" fmla="*/ 1156145 h 1720299"/>
              <a:gd name="connsiteX396" fmla="*/ 226483 w 1878763"/>
              <a:gd name="connsiteY396" fmla="*/ 1128713 h 1720299"/>
              <a:gd name="connsiteX397" fmla="*/ 253915 w 1878763"/>
              <a:gd name="connsiteY397" fmla="*/ 1128713 h 1720299"/>
              <a:gd name="connsiteX398" fmla="*/ 253915 w 1878763"/>
              <a:gd name="connsiteY398" fmla="*/ 1156145 h 1720299"/>
              <a:gd name="connsiteX399" fmla="*/ 226483 w 1878763"/>
              <a:gd name="connsiteY399" fmla="*/ 1156145 h 1720299"/>
              <a:gd name="connsiteX400" fmla="*/ 114173 w 1878763"/>
              <a:gd name="connsiteY400" fmla="*/ 1128713 h 1720299"/>
              <a:gd name="connsiteX401" fmla="*/ 141605 w 1878763"/>
              <a:gd name="connsiteY401" fmla="*/ 1128713 h 1720299"/>
              <a:gd name="connsiteX402" fmla="*/ 141605 w 1878763"/>
              <a:gd name="connsiteY402" fmla="*/ 1156145 h 1720299"/>
              <a:gd name="connsiteX403" fmla="*/ 114173 w 1878763"/>
              <a:gd name="connsiteY403" fmla="*/ 1156145 h 1720299"/>
              <a:gd name="connsiteX404" fmla="*/ 0 w 1878763"/>
              <a:gd name="connsiteY404" fmla="*/ 1128713 h 1720299"/>
              <a:gd name="connsiteX405" fmla="*/ 27432 w 1878763"/>
              <a:gd name="connsiteY405" fmla="*/ 1128713 h 1720299"/>
              <a:gd name="connsiteX406" fmla="*/ 27432 w 1878763"/>
              <a:gd name="connsiteY406" fmla="*/ 1156145 h 1720299"/>
              <a:gd name="connsiteX407" fmla="*/ 0 w 1878763"/>
              <a:gd name="connsiteY407" fmla="*/ 1156145 h 1720299"/>
              <a:gd name="connsiteX408" fmla="*/ 1851331 w 1878763"/>
              <a:gd name="connsiteY408" fmla="*/ 1018383 h 1720299"/>
              <a:gd name="connsiteX409" fmla="*/ 1878763 w 1878763"/>
              <a:gd name="connsiteY409" fmla="*/ 1018383 h 1720299"/>
              <a:gd name="connsiteX410" fmla="*/ 1878763 w 1878763"/>
              <a:gd name="connsiteY410" fmla="*/ 1045815 h 1720299"/>
              <a:gd name="connsiteX411" fmla="*/ 1851331 w 1878763"/>
              <a:gd name="connsiteY411" fmla="*/ 1045815 h 1720299"/>
              <a:gd name="connsiteX412" fmla="*/ 1737031 w 1878763"/>
              <a:gd name="connsiteY412" fmla="*/ 1018383 h 1720299"/>
              <a:gd name="connsiteX413" fmla="*/ 1764463 w 1878763"/>
              <a:gd name="connsiteY413" fmla="*/ 1018383 h 1720299"/>
              <a:gd name="connsiteX414" fmla="*/ 1764463 w 1878763"/>
              <a:gd name="connsiteY414" fmla="*/ 1045815 h 1720299"/>
              <a:gd name="connsiteX415" fmla="*/ 1737031 w 1878763"/>
              <a:gd name="connsiteY415" fmla="*/ 1045815 h 1720299"/>
              <a:gd name="connsiteX416" fmla="*/ 1625112 w 1878763"/>
              <a:gd name="connsiteY416" fmla="*/ 1018383 h 1720299"/>
              <a:gd name="connsiteX417" fmla="*/ 1652544 w 1878763"/>
              <a:gd name="connsiteY417" fmla="*/ 1018383 h 1720299"/>
              <a:gd name="connsiteX418" fmla="*/ 1652544 w 1878763"/>
              <a:gd name="connsiteY418" fmla="*/ 1045815 h 1720299"/>
              <a:gd name="connsiteX419" fmla="*/ 1625112 w 1878763"/>
              <a:gd name="connsiteY419" fmla="*/ 1045815 h 1720299"/>
              <a:gd name="connsiteX420" fmla="*/ 1510812 w 1878763"/>
              <a:gd name="connsiteY420" fmla="*/ 1018383 h 1720299"/>
              <a:gd name="connsiteX421" fmla="*/ 1538244 w 1878763"/>
              <a:gd name="connsiteY421" fmla="*/ 1018383 h 1720299"/>
              <a:gd name="connsiteX422" fmla="*/ 1538244 w 1878763"/>
              <a:gd name="connsiteY422" fmla="*/ 1045815 h 1720299"/>
              <a:gd name="connsiteX423" fmla="*/ 1510812 w 1878763"/>
              <a:gd name="connsiteY423" fmla="*/ 1045815 h 1720299"/>
              <a:gd name="connsiteX424" fmla="*/ 1394702 w 1878763"/>
              <a:gd name="connsiteY424" fmla="*/ 1018383 h 1720299"/>
              <a:gd name="connsiteX425" fmla="*/ 1422134 w 1878763"/>
              <a:gd name="connsiteY425" fmla="*/ 1018383 h 1720299"/>
              <a:gd name="connsiteX426" fmla="*/ 1422134 w 1878763"/>
              <a:gd name="connsiteY426" fmla="*/ 1045815 h 1720299"/>
              <a:gd name="connsiteX427" fmla="*/ 1394702 w 1878763"/>
              <a:gd name="connsiteY427" fmla="*/ 1045815 h 1720299"/>
              <a:gd name="connsiteX428" fmla="*/ 1278592 w 1878763"/>
              <a:gd name="connsiteY428" fmla="*/ 1018383 h 1720299"/>
              <a:gd name="connsiteX429" fmla="*/ 1306024 w 1878763"/>
              <a:gd name="connsiteY429" fmla="*/ 1018383 h 1720299"/>
              <a:gd name="connsiteX430" fmla="*/ 1306024 w 1878763"/>
              <a:gd name="connsiteY430" fmla="*/ 1045815 h 1720299"/>
              <a:gd name="connsiteX431" fmla="*/ 1278592 w 1878763"/>
              <a:gd name="connsiteY431" fmla="*/ 1045815 h 1720299"/>
              <a:gd name="connsiteX432" fmla="*/ 1162482 w 1878763"/>
              <a:gd name="connsiteY432" fmla="*/ 1018383 h 1720299"/>
              <a:gd name="connsiteX433" fmla="*/ 1189914 w 1878763"/>
              <a:gd name="connsiteY433" fmla="*/ 1018383 h 1720299"/>
              <a:gd name="connsiteX434" fmla="*/ 1189914 w 1878763"/>
              <a:gd name="connsiteY434" fmla="*/ 1045815 h 1720299"/>
              <a:gd name="connsiteX435" fmla="*/ 1162482 w 1878763"/>
              <a:gd name="connsiteY435" fmla="*/ 1045815 h 1720299"/>
              <a:gd name="connsiteX436" fmla="*/ 1042307 w 1878763"/>
              <a:gd name="connsiteY436" fmla="*/ 1018383 h 1720299"/>
              <a:gd name="connsiteX437" fmla="*/ 1069739 w 1878763"/>
              <a:gd name="connsiteY437" fmla="*/ 1018383 h 1720299"/>
              <a:gd name="connsiteX438" fmla="*/ 1069739 w 1878763"/>
              <a:gd name="connsiteY438" fmla="*/ 1045815 h 1720299"/>
              <a:gd name="connsiteX439" fmla="*/ 1042307 w 1878763"/>
              <a:gd name="connsiteY439" fmla="*/ 1045815 h 1720299"/>
              <a:gd name="connsiteX440" fmla="*/ 926798 w 1878763"/>
              <a:gd name="connsiteY440" fmla="*/ 1018383 h 1720299"/>
              <a:gd name="connsiteX441" fmla="*/ 954230 w 1878763"/>
              <a:gd name="connsiteY441" fmla="*/ 1018383 h 1720299"/>
              <a:gd name="connsiteX442" fmla="*/ 954230 w 1878763"/>
              <a:gd name="connsiteY442" fmla="*/ 1045815 h 1720299"/>
              <a:gd name="connsiteX443" fmla="*/ 926798 w 1878763"/>
              <a:gd name="connsiteY443" fmla="*/ 1045815 h 1720299"/>
              <a:gd name="connsiteX444" fmla="*/ 812625 w 1878763"/>
              <a:gd name="connsiteY444" fmla="*/ 1018383 h 1720299"/>
              <a:gd name="connsiteX445" fmla="*/ 840057 w 1878763"/>
              <a:gd name="connsiteY445" fmla="*/ 1018383 h 1720299"/>
              <a:gd name="connsiteX446" fmla="*/ 840057 w 1878763"/>
              <a:gd name="connsiteY446" fmla="*/ 1045815 h 1720299"/>
              <a:gd name="connsiteX447" fmla="*/ 812625 w 1878763"/>
              <a:gd name="connsiteY447" fmla="*/ 1045815 h 1720299"/>
              <a:gd name="connsiteX448" fmla="*/ 692450 w 1878763"/>
              <a:gd name="connsiteY448" fmla="*/ 1018383 h 1720299"/>
              <a:gd name="connsiteX449" fmla="*/ 719882 w 1878763"/>
              <a:gd name="connsiteY449" fmla="*/ 1018383 h 1720299"/>
              <a:gd name="connsiteX450" fmla="*/ 719882 w 1878763"/>
              <a:gd name="connsiteY450" fmla="*/ 1045815 h 1720299"/>
              <a:gd name="connsiteX451" fmla="*/ 692450 w 1878763"/>
              <a:gd name="connsiteY451" fmla="*/ 1045815 h 1720299"/>
              <a:gd name="connsiteX452" fmla="*/ 576340 w 1878763"/>
              <a:gd name="connsiteY452" fmla="*/ 1018383 h 1720299"/>
              <a:gd name="connsiteX453" fmla="*/ 603772 w 1878763"/>
              <a:gd name="connsiteY453" fmla="*/ 1018383 h 1720299"/>
              <a:gd name="connsiteX454" fmla="*/ 603772 w 1878763"/>
              <a:gd name="connsiteY454" fmla="*/ 1045815 h 1720299"/>
              <a:gd name="connsiteX455" fmla="*/ 576340 w 1878763"/>
              <a:gd name="connsiteY455" fmla="*/ 1045815 h 1720299"/>
              <a:gd name="connsiteX456" fmla="*/ 456165 w 1878763"/>
              <a:gd name="connsiteY456" fmla="*/ 1018383 h 1720299"/>
              <a:gd name="connsiteX457" fmla="*/ 483597 w 1878763"/>
              <a:gd name="connsiteY457" fmla="*/ 1018383 h 1720299"/>
              <a:gd name="connsiteX458" fmla="*/ 483597 w 1878763"/>
              <a:gd name="connsiteY458" fmla="*/ 1045815 h 1720299"/>
              <a:gd name="connsiteX459" fmla="*/ 456165 w 1878763"/>
              <a:gd name="connsiteY459" fmla="*/ 1045815 h 1720299"/>
              <a:gd name="connsiteX460" fmla="*/ 340656 w 1878763"/>
              <a:gd name="connsiteY460" fmla="*/ 1018383 h 1720299"/>
              <a:gd name="connsiteX461" fmla="*/ 368088 w 1878763"/>
              <a:gd name="connsiteY461" fmla="*/ 1018383 h 1720299"/>
              <a:gd name="connsiteX462" fmla="*/ 368088 w 1878763"/>
              <a:gd name="connsiteY462" fmla="*/ 1045815 h 1720299"/>
              <a:gd name="connsiteX463" fmla="*/ 340656 w 1878763"/>
              <a:gd name="connsiteY463" fmla="*/ 1045815 h 1720299"/>
              <a:gd name="connsiteX464" fmla="*/ 226483 w 1878763"/>
              <a:gd name="connsiteY464" fmla="*/ 1018383 h 1720299"/>
              <a:gd name="connsiteX465" fmla="*/ 253915 w 1878763"/>
              <a:gd name="connsiteY465" fmla="*/ 1018383 h 1720299"/>
              <a:gd name="connsiteX466" fmla="*/ 253915 w 1878763"/>
              <a:gd name="connsiteY466" fmla="*/ 1045815 h 1720299"/>
              <a:gd name="connsiteX467" fmla="*/ 226483 w 1878763"/>
              <a:gd name="connsiteY467" fmla="*/ 1045815 h 1720299"/>
              <a:gd name="connsiteX468" fmla="*/ 114173 w 1878763"/>
              <a:gd name="connsiteY468" fmla="*/ 1018383 h 1720299"/>
              <a:gd name="connsiteX469" fmla="*/ 141605 w 1878763"/>
              <a:gd name="connsiteY469" fmla="*/ 1018383 h 1720299"/>
              <a:gd name="connsiteX470" fmla="*/ 141605 w 1878763"/>
              <a:gd name="connsiteY470" fmla="*/ 1045815 h 1720299"/>
              <a:gd name="connsiteX471" fmla="*/ 114173 w 1878763"/>
              <a:gd name="connsiteY471" fmla="*/ 1045815 h 1720299"/>
              <a:gd name="connsiteX472" fmla="*/ 0 w 1878763"/>
              <a:gd name="connsiteY472" fmla="*/ 1018383 h 1720299"/>
              <a:gd name="connsiteX473" fmla="*/ 27432 w 1878763"/>
              <a:gd name="connsiteY473" fmla="*/ 1018383 h 1720299"/>
              <a:gd name="connsiteX474" fmla="*/ 27432 w 1878763"/>
              <a:gd name="connsiteY474" fmla="*/ 1045815 h 1720299"/>
              <a:gd name="connsiteX475" fmla="*/ 0 w 1878763"/>
              <a:gd name="connsiteY475" fmla="*/ 1045815 h 1720299"/>
              <a:gd name="connsiteX476" fmla="*/ 1851331 w 1878763"/>
              <a:gd name="connsiteY476" fmla="*/ 904876 h 1720299"/>
              <a:gd name="connsiteX477" fmla="*/ 1878763 w 1878763"/>
              <a:gd name="connsiteY477" fmla="*/ 904876 h 1720299"/>
              <a:gd name="connsiteX478" fmla="*/ 1878763 w 1878763"/>
              <a:gd name="connsiteY478" fmla="*/ 932308 h 1720299"/>
              <a:gd name="connsiteX479" fmla="*/ 1851331 w 1878763"/>
              <a:gd name="connsiteY479" fmla="*/ 932308 h 1720299"/>
              <a:gd name="connsiteX480" fmla="*/ 1737031 w 1878763"/>
              <a:gd name="connsiteY480" fmla="*/ 904876 h 1720299"/>
              <a:gd name="connsiteX481" fmla="*/ 1764463 w 1878763"/>
              <a:gd name="connsiteY481" fmla="*/ 904876 h 1720299"/>
              <a:gd name="connsiteX482" fmla="*/ 1764463 w 1878763"/>
              <a:gd name="connsiteY482" fmla="*/ 932308 h 1720299"/>
              <a:gd name="connsiteX483" fmla="*/ 1737031 w 1878763"/>
              <a:gd name="connsiteY483" fmla="*/ 932308 h 1720299"/>
              <a:gd name="connsiteX484" fmla="*/ 1625112 w 1878763"/>
              <a:gd name="connsiteY484" fmla="*/ 904876 h 1720299"/>
              <a:gd name="connsiteX485" fmla="*/ 1652544 w 1878763"/>
              <a:gd name="connsiteY485" fmla="*/ 904876 h 1720299"/>
              <a:gd name="connsiteX486" fmla="*/ 1652544 w 1878763"/>
              <a:gd name="connsiteY486" fmla="*/ 932308 h 1720299"/>
              <a:gd name="connsiteX487" fmla="*/ 1625112 w 1878763"/>
              <a:gd name="connsiteY487" fmla="*/ 932308 h 1720299"/>
              <a:gd name="connsiteX488" fmla="*/ 1510812 w 1878763"/>
              <a:gd name="connsiteY488" fmla="*/ 904876 h 1720299"/>
              <a:gd name="connsiteX489" fmla="*/ 1538244 w 1878763"/>
              <a:gd name="connsiteY489" fmla="*/ 904876 h 1720299"/>
              <a:gd name="connsiteX490" fmla="*/ 1538244 w 1878763"/>
              <a:gd name="connsiteY490" fmla="*/ 932308 h 1720299"/>
              <a:gd name="connsiteX491" fmla="*/ 1510812 w 1878763"/>
              <a:gd name="connsiteY491" fmla="*/ 932308 h 1720299"/>
              <a:gd name="connsiteX492" fmla="*/ 1394702 w 1878763"/>
              <a:gd name="connsiteY492" fmla="*/ 904876 h 1720299"/>
              <a:gd name="connsiteX493" fmla="*/ 1422134 w 1878763"/>
              <a:gd name="connsiteY493" fmla="*/ 904876 h 1720299"/>
              <a:gd name="connsiteX494" fmla="*/ 1422134 w 1878763"/>
              <a:gd name="connsiteY494" fmla="*/ 932308 h 1720299"/>
              <a:gd name="connsiteX495" fmla="*/ 1394702 w 1878763"/>
              <a:gd name="connsiteY495" fmla="*/ 932308 h 1720299"/>
              <a:gd name="connsiteX496" fmla="*/ 1278592 w 1878763"/>
              <a:gd name="connsiteY496" fmla="*/ 904876 h 1720299"/>
              <a:gd name="connsiteX497" fmla="*/ 1306024 w 1878763"/>
              <a:gd name="connsiteY497" fmla="*/ 904876 h 1720299"/>
              <a:gd name="connsiteX498" fmla="*/ 1306024 w 1878763"/>
              <a:gd name="connsiteY498" fmla="*/ 932308 h 1720299"/>
              <a:gd name="connsiteX499" fmla="*/ 1278592 w 1878763"/>
              <a:gd name="connsiteY499" fmla="*/ 932308 h 1720299"/>
              <a:gd name="connsiteX500" fmla="*/ 1162482 w 1878763"/>
              <a:gd name="connsiteY500" fmla="*/ 904876 h 1720299"/>
              <a:gd name="connsiteX501" fmla="*/ 1189914 w 1878763"/>
              <a:gd name="connsiteY501" fmla="*/ 904876 h 1720299"/>
              <a:gd name="connsiteX502" fmla="*/ 1189914 w 1878763"/>
              <a:gd name="connsiteY502" fmla="*/ 932308 h 1720299"/>
              <a:gd name="connsiteX503" fmla="*/ 1162482 w 1878763"/>
              <a:gd name="connsiteY503" fmla="*/ 932308 h 1720299"/>
              <a:gd name="connsiteX504" fmla="*/ 1042307 w 1878763"/>
              <a:gd name="connsiteY504" fmla="*/ 904876 h 1720299"/>
              <a:gd name="connsiteX505" fmla="*/ 1069739 w 1878763"/>
              <a:gd name="connsiteY505" fmla="*/ 904876 h 1720299"/>
              <a:gd name="connsiteX506" fmla="*/ 1069739 w 1878763"/>
              <a:gd name="connsiteY506" fmla="*/ 932308 h 1720299"/>
              <a:gd name="connsiteX507" fmla="*/ 1042307 w 1878763"/>
              <a:gd name="connsiteY507" fmla="*/ 932308 h 1720299"/>
              <a:gd name="connsiteX508" fmla="*/ 926798 w 1878763"/>
              <a:gd name="connsiteY508" fmla="*/ 904876 h 1720299"/>
              <a:gd name="connsiteX509" fmla="*/ 954230 w 1878763"/>
              <a:gd name="connsiteY509" fmla="*/ 904876 h 1720299"/>
              <a:gd name="connsiteX510" fmla="*/ 954230 w 1878763"/>
              <a:gd name="connsiteY510" fmla="*/ 932308 h 1720299"/>
              <a:gd name="connsiteX511" fmla="*/ 926798 w 1878763"/>
              <a:gd name="connsiteY511" fmla="*/ 932308 h 1720299"/>
              <a:gd name="connsiteX512" fmla="*/ 812625 w 1878763"/>
              <a:gd name="connsiteY512" fmla="*/ 904876 h 1720299"/>
              <a:gd name="connsiteX513" fmla="*/ 840057 w 1878763"/>
              <a:gd name="connsiteY513" fmla="*/ 904876 h 1720299"/>
              <a:gd name="connsiteX514" fmla="*/ 840057 w 1878763"/>
              <a:gd name="connsiteY514" fmla="*/ 932308 h 1720299"/>
              <a:gd name="connsiteX515" fmla="*/ 812625 w 1878763"/>
              <a:gd name="connsiteY515" fmla="*/ 932308 h 1720299"/>
              <a:gd name="connsiteX516" fmla="*/ 692450 w 1878763"/>
              <a:gd name="connsiteY516" fmla="*/ 904876 h 1720299"/>
              <a:gd name="connsiteX517" fmla="*/ 719882 w 1878763"/>
              <a:gd name="connsiteY517" fmla="*/ 904876 h 1720299"/>
              <a:gd name="connsiteX518" fmla="*/ 719882 w 1878763"/>
              <a:gd name="connsiteY518" fmla="*/ 932308 h 1720299"/>
              <a:gd name="connsiteX519" fmla="*/ 692450 w 1878763"/>
              <a:gd name="connsiteY519" fmla="*/ 932308 h 1720299"/>
              <a:gd name="connsiteX520" fmla="*/ 576340 w 1878763"/>
              <a:gd name="connsiteY520" fmla="*/ 904876 h 1720299"/>
              <a:gd name="connsiteX521" fmla="*/ 603772 w 1878763"/>
              <a:gd name="connsiteY521" fmla="*/ 904876 h 1720299"/>
              <a:gd name="connsiteX522" fmla="*/ 603772 w 1878763"/>
              <a:gd name="connsiteY522" fmla="*/ 932308 h 1720299"/>
              <a:gd name="connsiteX523" fmla="*/ 576340 w 1878763"/>
              <a:gd name="connsiteY523" fmla="*/ 932308 h 1720299"/>
              <a:gd name="connsiteX524" fmla="*/ 456165 w 1878763"/>
              <a:gd name="connsiteY524" fmla="*/ 904876 h 1720299"/>
              <a:gd name="connsiteX525" fmla="*/ 483597 w 1878763"/>
              <a:gd name="connsiteY525" fmla="*/ 904876 h 1720299"/>
              <a:gd name="connsiteX526" fmla="*/ 483597 w 1878763"/>
              <a:gd name="connsiteY526" fmla="*/ 932308 h 1720299"/>
              <a:gd name="connsiteX527" fmla="*/ 456165 w 1878763"/>
              <a:gd name="connsiteY527" fmla="*/ 932308 h 1720299"/>
              <a:gd name="connsiteX528" fmla="*/ 340656 w 1878763"/>
              <a:gd name="connsiteY528" fmla="*/ 904876 h 1720299"/>
              <a:gd name="connsiteX529" fmla="*/ 368088 w 1878763"/>
              <a:gd name="connsiteY529" fmla="*/ 904876 h 1720299"/>
              <a:gd name="connsiteX530" fmla="*/ 368088 w 1878763"/>
              <a:gd name="connsiteY530" fmla="*/ 932308 h 1720299"/>
              <a:gd name="connsiteX531" fmla="*/ 340656 w 1878763"/>
              <a:gd name="connsiteY531" fmla="*/ 932308 h 1720299"/>
              <a:gd name="connsiteX532" fmla="*/ 226483 w 1878763"/>
              <a:gd name="connsiteY532" fmla="*/ 904876 h 1720299"/>
              <a:gd name="connsiteX533" fmla="*/ 253915 w 1878763"/>
              <a:gd name="connsiteY533" fmla="*/ 904876 h 1720299"/>
              <a:gd name="connsiteX534" fmla="*/ 253915 w 1878763"/>
              <a:gd name="connsiteY534" fmla="*/ 932308 h 1720299"/>
              <a:gd name="connsiteX535" fmla="*/ 226483 w 1878763"/>
              <a:gd name="connsiteY535" fmla="*/ 932308 h 1720299"/>
              <a:gd name="connsiteX536" fmla="*/ 114173 w 1878763"/>
              <a:gd name="connsiteY536" fmla="*/ 904876 h 1720299"/>
              <a:gd name="connsiteX537" fmla="*/ 141605 w 1878763"/>
              <a:gd name="connsiteY537" fmla="*/ 904876 h 1720299"/>
              <a:gd name="connsiteX538" fmla="*/ 141605 w 1878763"/>
              <a:gd name="connsiteY538" fmla="*/ 932308 h 1720299"/>
              <a:gd name="connsiteX539" fmla="*/ 114173 w 1878763"/>
              <a:gd name="connsiteY539" fmla="*/ 932308 h 1720299"/>
              <a:gd name="connsiteX540" fmla="*/ 0 w 1878763"/>
              <a:gd name="connsiteY540" fmla="*/ 904876 h 1720299"/>
              <a:gd name="connsiteX541" fmla="*/ 27432 w 1878763"/>
              <a:gd name="connsiteY541" fmla="*/ 904876 h 1720299"/>
              <a:gd name="connsiteX542" fmla="*/ 27432 w 1878763"/>
              <a:gd name="connsiteY542" fmla="*/ 932308 h 1720299"/>
              <a:gd name="connsiteX543" fmla="*/ 0 w 1878763"/>
              <a:gd name="connsiteY543" fmla="*/ 932308 h 1720299"/>
              <a:gd name="connsiteX544" fmla="*/ 1851331 w 1878763"/>
              <a:gd name="connsiteY544" fmla="*/ 789782 h 1720299"/>
              <a:gd name="connsiteX545" fmla="*/ 1878763 w 1878763"/>
              <a:gd name="connsiteY545" fmla="*/ 789782 h 1720299"/>
              <a:gd name="connsiteX546" fmla="*/ 1878763 w 1878763"/>
              <a:gd name="connsiteY546" fmla="*/ 817214 h 1720299"/>
              <a:gd name="connsiteX547" fmla="*/ 1851331 w 1878763"/>
              <a:gd name="connsiteY547" fmla="*/ 817214 h 1720299"/>
              <a:gd name="connsiteX548" fmla="*/ 1737031 w 1878763"/>
              <a:gd name="connsiteY548" fmla="*/ 789782 h 1720299"/>
              <a:gd name="connsiteX549" fmla="*/ 1764463 w 1878763"/>
              <a:gd name="connsiteY549" fmla="*/ 789782 h 1720299"/>
              <a:gd name="connsiteX550" fmla="*/ 1764463 w 1878763"/>
              <a:gd name="connsiteY550" fmla="*/ 817214 h 1720299"/>
              <a:gd name="connsiteX551" fmla="*/ 1737031 w 1878763"/>
              <a:gd name="connsiteY551" fmla="*/ 817214 h 1720299"/>
              <a:gd name="connsiteX552" fmla="*/ 1625112 w 1878763"/>
              <a:gd name="connsiteY552" fmla="*/ 789782 h 1720299"/>
              <a:gd name="connsiteX553" fmla="*/ 1652544 w 1878763"/>
              <a:gd name="connsiteY553" fmla="*/ 789782 h 1720299"/>
              <a:gd name="connsiteX554" fmla="*/ 1652544 w 1878763"/>
              <a:gd name="connsiteY554" fmla="*/ 817214 h 1720299"/>
              <a:gd name="connsiteX555" fmla="*/ 1625112 w 1878763"/>
              <a:gd name="connsiteY555" fmla="*/ 817214 h 1720299"/>
              <a:gd name="connsiteX556" fmla="*/ 1510812 w 1878763"/>
              <a:gd name="connsiteY556" fmla="*/ 789782 h 1720299"/>
              <a:gd name="connsiteX557" fmla="*/ 1538244 w 1878763"/>
              <a:gd name="connsiteY557" fmla="*/ 789782 h 1720299"/>
              <a:gd name="connsiteX558" fmla="*/ 1538244 w 1878763"/>
              <a:gd name="connsiteY558" fmla="*/ 817214 h 1720299"/>
              <a:gd name="connsiteX559" fmla="*/ 1510812 w 1878763"/>
              <a:gd name="connsiteY559" fmla="*/ 817214 h 1720299"/>
              <a:gd name="connsiteX560" fmla="*/ 1394702 w 1878763"/>
              <a:gd name="connsiteY560" fmla="*/ 789782 h 1720299"/>
              <a:gd name="connsiteX561" fmla="*/ 1422134 w 1878763"/>
              <a:gd name="connsiteY561" fmla="*/ 789782 h 1720299"/>
              <a:gd name="connsiteX562" fmla="*/ 1422134 w 1878763"/>
              <a:gd name="connsiteY562" fmla="*/ 817214 h 1720299"/>
              <a:gd name="connsiteX563" fmla="*/ 1394702 w 1878763"/>
              <a:gd name="connsiteY563" fmla="*/ 817214 h 1720299"/>
              <a:gd name="connsiteX564" fmla="*/ 1278592 w 1878763"/>
              <a:gd name="connsiteY564" fmla="*/ 789782 h 1720299"/>
              <a:gd name="connsiteX565" fmla="*/ 1306024 w 1878763"/>
              <a:gd name="connsiteY565" fmla="*/ 789782 h 1720299"/>
              <a:gd name="connsiteX566" fmla="*/ 1306024 w 1878763"/>
              <a:gd name="connsiteY566" fmla="*/ 817214 h 1720299"/>
              <a:gd name="connsiteX567" fmla="*/ 1278592 w 1878763"/>
              <a:gd name="connsiteY567" fmla="*/ 817214 h 1720299"/>
              <a:gd name="connsiteX568" fmla="*/ 1162482 w 1878763"/>
              <a:gd name="connsiteY568" fmla="*/ 789782 h 1720299"/>
              <a:gd name="connsiteX569" fmla="*/ 1189914 w 1878763"/>
              <a:gd name="connsiteY569" fmla="*/ 789782 h 1720299"/>
              <a:gd name="connsiteX570" fmla="*/ 1189914 w 1878763"/>
              <a:gd name="connsiteY570" fmla="*/ 817214 h 1720299"/>
              <a:gd name="connsiteX571" fmla="*/ 1162482 w 1878763"/>
              <a:gd name="connsiteY571" fmla="*/ 817214 h 1720299"/>
              <a:gd name="connsiteX572" fmla="*/ 1042307 w 1878763"/>
              <a:gd name="connsiteY572" fmla="*/ 789782 h 1720299"/>
              <a:gd name="connsiteX573" fmla="*/ 1069739 w 1878763"/>
              <a:gd name="connsiteY573" fmla="*/ 789782 h 1720299"/>
              <a:gd name="connsiteX574" fmla="*/ 1069739 w 1878763"/>
              <a:gd name="connsiteY574" fmla="*/ 817214 h 1720299"/>
              <a:gd name="connsiteX575" fmla="*/ 1042307 w 1878763"/>
              <a:gd name="connsiteY575" fmla="*/ 817214 h 1720299"/>
              <a:gd name="connsiteX576" fmla="*/ 926798 w 1878763"/>
              <a:gd name="connsiteY576" fmla="*/ 789782 h 1720299"/>
              <a:gd name="connsiteX577" fmla="*/ 954230 w 1878763"/>
              <a:gd name="connsiteY577" fmla="*/ 789782 h 1720299"/>
              <a:gd name="connsiteX578" fmla="*/ 954230 w 1878763"/>
              <a:gd name="connsiteY578" fmla="*/ 817214 h 1720299"/>
              <a:gd name="connsiteX579" fmla="*/ 926798 w 1878763"/>
              <a:gd name="connsiteY579" fmla="*/ 817214 h 1720299"/>
              <a:gd name="connsiteX580" fmla="*/ 812625 w 1878763"/>
              <a:gd name="connsiteY580" fmla="*/ 789782 h 1720299"/>
              <a:gd name="connsiteX581" fmla="*/ 840057 w 1878763"/>
              <a:gd name="connsiteY581" fmla="*/ 789782 h 1720299"/>
              <a:gd name="connsiteX582" fmla="*/ 840057 w 1878763"/>
              <a:gd name="connsiteY582" fmla="*/ 817214 h 1720299"/>
              <a:gd name="connsiteX583" fmla="*/ 812625 w 1878763"/>
              <a:gd name="connsiteY583" fmla="*/ 817214 h 1720299"/>
              <a:gd name="connsiteX584" fmla="*/ 692450 w 1878763"/>
              <a:gd name="connsiteY584" fmla="*/ 789782 h 1720299"/>
              <a:gd name="connsiteX585" fmla="*/ 719882 w 1878763"/>
              <a:gd name="connsiteY585" fmla="*/ 789782 h 1720299"/>
              <a:gd name="connsiteX586" fmla="*/ 719882 w 1878763"/>
              <a:gd name="connsiteY586" fmla="*/ 817214 h 1720299"/>
              <a:gd name="connsiteX587" fmla="*/ 692450 w 1878763"/>
              <a:gd name="connsiteY587" fmla="*/ 817214 h 1720299"/>
              <a:gd name="connsiteX588" fmla="*/ 576340 w 1878763"/>
              <a:gd name="connsiteY588" fmla="*/ 789782 h 1720299"/>
              <a:gd name="connsiteX589" fmla="*/ 603772 w 1878763"/>
              <a:gd name="connsiteY589" fmla="*/ 789782 h 1720299"/>
              <a:gd name="connsiteX590" fmla="*/ 603772 w 1878763"/>
              <a:gd name="connsiteY590" fmla="*/ 817214 h 1720299"/>
              <a:gd name="connsiteX591" fmla="*/ 576340 w 1878763"/>
              <a:gd name="connsiteY591" fmla="*/ 817214 h 1720299"/>
              <a:gd name="connsiteX592" fmla="*/ 456165 w 1878763"/>
              <a:gd name="connsiteY592" fmla="*/ 789782 h 1720299"/>
              <a:gd name="connsiteX593" fmla="*/ 483597 w 1878763"/>
              <a:gd name="connsiteY593" fmla="*/ 789782 h 1720299"/>
              <a:gd name="connsiteX594" fmla="*/ 483597 w 1878763"/>
              <a:gd name="connsiteY594" fmla="*/ 817214 h 1720299"/>
              <a:gd name="connsiteX595" fmla="*/ 456165 w 1878763"/>
              <a:gd name="connsiteY595" fmla="*/ 817214 h 1720299"/>
              <a:gd name="connsiteX596" fmla="*/ 340656 w 1878763"/>
              <a:gd name="connsiteY596" fmla="*/ 789782 h 1720299"/>
              <a:gd name="connsiteX597" fmla="*/ 368088 w 1878763"/>
              <a:gd name="connsiteY597" fmla="*/ 789782 h 1720299"/>
              <a:gd name="connsiteX598" fmla="*/ 368088 w 1878763"/>
              <a:gd name="connsiteY598" fmla="*/ 817214 h 1720299"/>
              <a:gd name="connsiteX599" fmla="*/ 340656 w 1878763"/>
              <a:gd name="connsiteY599" fmla="*/ 817214 h 1720299"/>
              <a:gd name="connsiteX600" fmla="*/ 226483 w 1878763"/>
              <a:gd name="connsiteY600" fmla="*/ 789782 h 1720299"/>
              <a:gd name="connsiteX601" fmla="*/ 253915 w 1878763"/>
              <a:gd name="connsiteY601" fmla="*/ 789782 h 1720299"/>
              <a:gd name="connsiteX602" fmla="*/ 253915 w 1878763"/>
              <a:gd name="connsiteY602" fmla="*/ 817214 h 1720299"/>
              <a:gd name="connsiteX603" fmla="*/ 226483 w 1878763"/>
              <a:gd name="connsiteY603" fmla="*/ 817214 h 1720299"/>
              <a:gd name="connsiteX604" fmla="*/ 114173 w 1878763"/>
              <a:gd name="connsiteY604" fmla="*/ 789782 h 1720299"/>
              <a:gd name="connsiteX605" fmla="*/ 141605 w 1878763"/>
              <a:gd name="connsiteY605" fmla="*/ 789782 h 1720299"/>
              <a:gd name="connsiteX606" fmla="*/ 141605 w 1878763"/>
              <a:gd name="connsiteY606" fmla="*/ 817214 h 1720299"/>
              <a:gd name="connsiteX607" fmla="*/ 114173 w 1878763"/>
              <a:gd name="connsiteY607" fmla="*/ 817214 h 1720299"/>
              <a:gd name="connsiteX608" fmla="*/ 0 w 1878763"/>
              <a:gd name="connsiteY608" fmla="*/ 789782 h 1720299"/>
              <a:gd name="connsiteX609" fmla="*/ 27432 w 1878763"/>
              <a:gd name="connsiteY609" fmla="*/ 789782 h 1720299"/>
              <a:gd name="connsiteX610" fmla="*/ 27432 w 1878763"/>
              <a:gd name="connsiteY610" fmla="*/ 817214 h 1720299"/>
              <a:gd name="connsiteX611" fmla="*/ 0 w 1878763"/>
              <a:gd name="connsiteY611" fmla="*/ 817214 h 1720299"/>
              <a:gd name="connsiteX612" fmla="*/ 1851331 w 1878763"/>
              <a:gd name="connsiteY612" fmla="*/ 676275 h 1720299"/>
              <a:gd name="connsiteX613" fmla="*/ 1878763 w 1878763"/>
              <a:gd name="connsiteY613" fmla="*/ 676275 h 1720299"/>
              <a:gd name="connsiteX614" fmla="*/ 1878763 w 1878763"/>
              <a:gd name="connsiteY614" fmla="*/ 703707 h 1720299"/>
              <a:gd name="connsiteX615" fmla="*/ 1851331 w 1878763"/>
              <a:gd name="connsiteY615" fmla="*/ 703707 h 1720299"/>
              <a:gd name="connsiteX616" fmla="*/ 1737031 w 1878763"/>
              <a:gd name="connsiteY616" fmla="*/ 676275 h 1720299"/>
              <a:gd name="connsiteX617" fmla="*/ 1764463 w 1878763"/>
              <a:gd name="connsiteY617" fmla="*/ 676275 h 1720299"/>
              <a:gd name="connsiteX618" fmla="*/ 1764463 w 1878763"/>
              <a:gd name="connsiteY618" fmla="*/ 703707 h 1720299"/>
              <a:gd name="connsiteX619" fmla="*/ 1737031 w 1878763"/>
              <a:gd name="connsiteY619" fmla="*/ 703707 h 1720299"/>
              <a:gd name="connsiteX620" fmla="*/ 1625112 w 1878763"/>
              <a:gd name="connsiteY620" fmla="*/ 676275 h 1720299"/>
              <a:gd name="connsiteX621" fmla="*/ 1652544 w 1878763"/>
              <a:gd name="connsiteY621" fmla="*/ 676275 h 1720299"/>
              <a:gd name="connsiteX622" fmla="*/ 1652544 w 1878763"/>
              <a:gd name="connsiteY622" fmla="*/ 703707 h 1720299"/>
              <a:gd name="connsiteX623" fmla="*/ 1625112 w 1878763"/>
              <a:gd name="connsiteY623" fmla="*/ 703707 h 1720299"/>
              <a:gd name="connsiteX624" fmla="*/ 1510812 w 1878763"/>
              <a:gd name="connsiteY624" fmla="*/ 676275 h 1720299"/>
              <a:gd name="connsiteX625" fmla="*/ 1538244 w 1878763"/>
              <a:gd name="connsiteY625" fmla="*/ 676275 h 1720299"/>
              <a:gd name="connsiteX626" fmla="*/ 1538244 w 1878763"/>
              <a:gd name="connsiteY626" fmla="*/ 703707 h 1720299"/>
              <a:gd name="connsiteX627" fmla="*/ 1510812 w 1878763"/>
              <a:gd name="connsiteY627" fmla="*/ 703707 h 1720299"/>
              <a:gd name="connsiteX628" fmla="*/ 1394702 w 1878763"/>
              <a:gd name="connsiteY628" fmla="*/ 676275 h 1720299"/>
              <a:gd name="connsiteX629" fmla="*/ 1422134 w 1878763"/>
              <a:gd name="connsiteY629" fmla="*/ 676275 h 1720299"/>
              <a:gd name="connsiteX630" fmla="*/ 1422134 w 1878763"/>
              <a:gd name="connsiteY630" fmla="*/ 703707 h 1720299"/>
              <a:gd name="connsiteX631" fmla="*/ 1394702 w 1878763"/>
              <a:gd name="connsiteY631" fmla="*/ 703707 h 1720299"/>
              <a:gd name="connsiteX632" fmla="*/ 1278592 w 1878763"/>
              <a:gd name="connsiteY632" fmla="*/ 676275 h 1720299"/>
              <a:gd name="connsiteX633" fmla="*/ 1306024 w 1878763"/>
              <a:gd name="connsiteY633" fmla="*/ 676275 h 1720299"/>
              <a:gd name="connsiteX634" fmla="*/ 1306024 w 1878763"/>
              <a:gd name="connsiteY634" fmla="*/ 703707 h 1720299"/>
              <a:gd name="connsiteX635" fmla="*/ 1278592 w 1878763"/>
              <a:gd name="connsiteY635" fmla="*/ 703707 h 1720299"/>
              <a:gd name="connsiteX636" fmla="*/ 1162482 w 1878763"/>
              <a:gd name="connsiteY636" fmla="*/ 676275 h 1720299"/>
              <a:gd name="connsiteX637" fmla="*/ 1189914 w 1878763"/>
              <a:gd name="connsiteY637" fmla="*/ 676275 h 1720299"/>
              <a:gd name="connsiteX638" fmla="*/ 1189914 w 1878763"/>
              <a:gd name="connsiteY638" fmla="*/ 703707 h 1720299"/>
              <a:gd name="connsiteX639" fmla="*/ 1162482 w 1878763"/>
              <a:gd name="connsiteY639" fmla="*/ 703707 h 1720299"/>
              <a:gd name="connsiteX640" fmla="*/ 1042307 w 1878763"/>
              <a:gd name="connsiteY640" fmla="*/ 676275 h 1720299"/>
              <a:gd name="connsiteX641" fmla="*/ 1069739 w 1878763"/>
              <a:gd name="connsiteY641" fmla="*/ 676275 h 1720299"/>
              <a:gd name="connsiteX642" fmla="*/ 1069739 w 1878763"/>
              <a:gd name="connsiteY642" fmla="*/ 703707 h 1720299"/>
              <a:gd name="connsiteX643" fmla="*/ 1042307 w 1878763"/>
              <a:gd name="connsiteY643" fmla="*/ 703707 h 1720299"/>
              <a:gd name="connsiteX644" fmla="*/ 926798 w 1878763"/>
              <a:gd name="connsiteY644" fmla="*/ 676275 h 1720299"/>
              <a:gd name="connsiteX645" fmla="*/ 954230 w 1878763"/>
              <a:gd name="connsiteY645" fmla="*/ 676275 h 1720299"/>
              <a:gd name="connsiteX646" fmla="*/ 954230 w 1878763"/>
              <a:gd name="connsiteY646" fmla="*/ 703707 h 1720299"/>
              <a:gd name="connsiteX647" fmla="*/ 926798 w 1878763"/>
              <a:gd name="connsiteY647" fmla="*/ 703707 h 1720299"/>
              <a:gd name="connsiteX648" fmla="*/ 812625 w 1878763"/>
              <a:gd name="connsiteY648" fmla="*/ 676275 h 1720299"/>
              <a:gd name="connsiteX649" fmla="*/ 840057 w 1878763"/>
              <a:gd name="connsiteY649" fmla="*/ 676275 h 1720299"/>
              <a:gd name="connsiteX650" fmla="*/ 840057 w 1878763"/>
              <a:gd name="connsiteY650" fmla="*/ 703707 h 1720299"/>
              <a:gd name="connsiteX651" fmla="*/ 812625 w 1878763"/>
              <a:gd name="connsiteY651" fmla="*/ 703707 h 1720299"/>
              <a:gd name="connsiteX652" fmla="*/ 692450 w 1878763"/>
              <a:gd name="connsiteY652" fmla="*/ 676275 h 1720299"/>
              <a:gd name="connsiteX653" fmla="*/ 719882 w 1878763"/>
              <a:gd name="connsiteY653" fmla="*/ 676275 h 1720299"/>
              <a:gd name="connsiteX654" fmla="*/ 719882 w 1878763"/>
              <a:gd name="connsiteY654" fmla="*/ 703707 h 1720299"/>
              <a:gd name="connsiteX655" fmla="*/ 692450 w 1878763"/>
              <a:gd name="connsiteY655" fmla="*/ 703707 h 1720299"/>
              <a:gd name="connsiteX656" fmla="*/ 576340 w 1878763"/>
              <a:gd name="connsiteY656" fmla="*/ 676275 h 1720299"/>
              <a:gd name="connsiteX657" fmla="*/ 603772 w 1878763"/>
              <a:gd name="connsiteY657" fmla="*/ 676275 h 1720299"/>
              <a:gd name="connsiteX658" fmla="*/ 603772 w 1878763"/>
              <a:gd name="connsiteY658" fmla="*/ 703707 h 1720299"/>
              <a:gd name="connsiteX659" fmla="*/ 576340 w 1878763"/>
              <a:gd name="connsiteY659" fmla="*/ 703707 h 1720299"/>
              <a:gd name="connsiteX660" fmla="*/ 456165 w 1878763"/>
              <a:gd name="connsiteY660" fmla="*/ 676275 h 1720299"/>
              <a:gd name="connsiteX661" fmla="*/ 483597 w 1878763"/>
              <a:gd name="connsiteY661" fmla="*/ 676275 h 1720299"/>
              <a:gd name="connsiteX662" fmla="*/ 483597 w 1878763"/>
              <a:gd name="connsiteY662" fmla="*/ 703707 h 1720299"/>
              <a:gd name="connsiteX663" fmla="*/ 456165 w 1878763"/>
              <a:gd name="connsiteY663" fmla="*/ 703707 h 1720299"/>
              <a:gd name="connsiteX664" fmla="*/ 340656 w 1878763"/>
              <a:gd name="connsiteY664" fmla="*/ 676275 h 1720299"/>
              <a:gd name="connsiteX665" fmla="*/ 368088 w 1878763"/>
              <a:gd name="connsiteY665" fmla="*/ 676275 h 1720299"/>
              <a:gd name="connsiteX666" fmla="*/ 368088 w 1878763"/>
              <a:gd name="connsiteY666" fmla="*/ 703707 h 1720299"/>
              <a:gd name="connsiteX667" fmla="*/ 340656 w 1878763"/>
              <a:gd name="connsiteY667" fmla="*/ 703707 h 1720299"/>
              <a:gd name="connsiteX668" fmla="*/ 226483 w 1878763"/>
              <a:gd name="connsiteY668" fmla="*/ 676275 h 1720299"/>
              <a:gd name="connsiteX669" fmla="*/ 253915 w 1878763"/>
              <a:gd name="connsiteY669" fmla="*/ 676275 h 1720299"/>
              <a:gd name="connsiteX670" fmla="*/ 253915 w 1878763"/>
              <a:gd name="connsiteY670" fmla="*/ 703707 h 1720299"/>
              <a:gd name="connsiteX671" fmla="*/ 226483 w 1878763"/>
              <a:gd name="connsiteY671" fmla="*/ 703707 h 1720299"/>
              <a:gd name="connsiteX672" fmla="*/ 114173 w 1878763"/>
              <a:gd name="connsiteY672" fmla="*/ 676275 h 1720299"/>
              <a:gd name="connsiteX673" fmla="*/ 141605 w 1878763"/>
              <a:gd name="connsiteY673" fmla="*/ 676275 h 1720299"/>
              <a:gd name="connsiteX674" fmla="*/ 141605 w 1878763"/>
              <a:gd name="connsiteY674" fmla="*/ 703707 h 1720299"/>
              <a:gd name="connsiteX675" fmla="*/ 114173 w 1878763"/>
              <a:gd name="connsiteY675" fmla="*/ 703707 h 1720299"/>
              <a:gd name="connsiteX676" fmla="*/ 0 w 1878763"/>
              <a:gd name="connsiteY676" fmla="*/ 676275 h 1720299"/>
              <a:gd name="connsiteX677" fmla="*/ 27432 w 1878763"/>
              <a:gd name="connsiteY677" fmla="*/ 676275 h 1720299"/>
              <a:gd name="connsiteX678" fmla="*/ 27432 w 1878763"/>
              <a:gd name="connsiteY678" fmla="*/ 703707 h 1720299"/>
              <a:gd name="connsiteX679" fmla="*/ 0 w 1878763"/>
              <a:gd name="connsiteY679" fmla="*/ 703707 h 1720299"/>
              <a:gd name="connsiteX680" fmla="*/ 1851331 w 1878763"/>
              <a:gd name="connsiteY680" fmla="*/ 565945 h 1720299"/>
              <a:gd name="connsiteX681" fmla="*/ 1878763 w 1878763"/>
              <a:gd name="connsiteY681" fmla="*/ 565945 h 1720299"/>
              <a:gd name="connsiteX682" fmla="*/ 1878763 w 1878763"/>
              <a:gd name="connsiteY682" fmla="*/ 593377 h 1720299"/>
              <a:gd name="connsiteX683" fmla="*/ 1851331 w 1878763"/>
              <a:gd name="connsiteY683" fmla="*/ 593377 h 1720299"/>
              <a:gd name="connsiteX684" fmla="*/ 1737031 w 1878763"/>
              <a:gd name="connsiteY684" fmla="*/ 565945 h 1720299"/>
              <a:gd name="connsiteX685" fmla="*/ 1764463 w 1878763"/>
              <a:gd name="connsiteY685" fmla="*/ 565945 h 1720299"/>
              <a:gd name="connsiteX686" fmla="*/ 1764463 w 1878763"/>
              <a:gd name="connsiteY686" fmla="*/ 593377 h 1720299"/>
              <a:gd name="connsiteX687" fmla="*/ 1737031 w 1878763"/>
              <a:gd name="connsiteY687" fmla="*/ 593377 h 1720299"/>
              <a:gd name="connsiteX688" fmla="*/ 1625112 w 1878763"/>
              <a:gd name="connsiteY688" fmla="*/ 565945 h 1720299"/>
              <a:gd name="connsiteX689" fmla="*/ 1652544 w 1878763"/>
              <a:gd name="connsiteY689" fmla="*/ 565945 h 1720299"/>
              <a:gd name="connsiteX690" fmla="*/ 1652544 w 1878763"/>
              <a:gd name="connsiteY690" fmla="*/ 593377 h 1720299"/>
              <a:gd name="connsiteX691" fmla="*/ 1625112 w 1878763"/>
              <a:gd name="connsiteY691" fmla="*/ 593377 h 1720299"/>
              <a:gd name="connsiteX692" fmla="*/ 1510812 w 1878763"/>
              <a:gd name="connsiteY692" fmla="*/ 565945 h 1720299"/>
              <a:gd name="connsiteX693" fmla="*/ 1538244 w 1878763"/>
              <a:gd name="connsiteY693" fmla="*/ 565945 h 1720299"/>
              <a:gd name="connsiteX694" fmla="*/ 1538244 w 1878763"/>
              <a:gd name="connsiteY694" fmla="*/ 593377 h 1720299"/>
              <a:gd name="connsiteX695" fmla="*/ 1510812 w 1878763"/>
              <a:gd name="connsiteY695" fmla="*/ 593377 h 1720299"/>
              <a:gd name="connsiteX696" fmla="*/ 1394702 w 1878763"/>
              <a:gd name="connsiteY696" fmla="*/ 565945 h 1720299"/>
              <a:gd name="connsiteX697" fmla="*/ 1422134 w 1878763"/>
              <a:gd name="connsiteY697" fmla="*/ 565945 h 1720299"/>
              <a:gd name="connsiteX698" fmla="*/ 1422134 w 1878763"/>
              <a:gd name="connsiteY698" fmla="*/ 593377 h 1720299"/>
              <a:gd name="connsiteX699" fmla="*/ 1394702 w 1878763"/>
              <a:gd name="connsiteY699" fmla="*/ 593377 h 1720299"/>
              <a:gd name="connsiteX700" fmla="*/ 1278592 w 1878763"/>
              <a:gd name="connsiteY700" fmla="*/ 565945 h 1720299"/>
              <a:gd name="connsiteX701" fmla="*/ 1306024 w 1878763"/>
              <a:gd name="connsiteY701" fmla="*/ 565945 h 1720299"/>
              <a:gd name="connsiteX702" fmla="*/ 1306024 w 1878763"/>
              <a:gd name="connsiteY702" fmla="*/ 593377 h 1720299"/>
              <a:gd name="connsiteX703" fmla="*/ 1278592 w 1878763"/>
              <a:gd name="connsiteY703" fmla="*/ 593377 h 1720299"/>
              <a:gd name="connsiteX704" fmla="*/ 1162482 w 1878763"/>
              <a:gd name="connsiteY704" fmla="*/ 565945 h 1720299"/>
              <a:gd name="connsiteX705" fmla="*/ 1189914 w 1878763"/>
              <a:gd name="connsiteY705" fmla="*/ 565945 h 1720299"/>
              <a:gd name="connsiteX706" fmla="*/ 1189914 w 1878763"/>
              <a:gd name="connsiteY706" fmla="*/ 593377 h 1720299"/>
              <a:gd name="connsiteX707" fmla="*/ 1162482 w 1878763"/>
              <a:gd name="connsiteY707" fmla="*/ 593377 h 1720299"/>
              <a:gd name="connsiteX708" fmla="*/ 1042307 w 1878763"/>
              <a:gd name="connsiteY708" fmla="*/ 565945 h 1720299"/>
              <a:gd name="connsiteX709" fmla="*/ 1069739 w 1878763"/>
              <a:gd name="connsiteY709" fmla="*/ 565945 h 1720299"/>
              <a:gd name="connsiteX710" fmla="*/ 1069739 w 1878763"/>
              <a:gd name="connsiteY710" fmla="*/ 593377 h 1720299"/>
              <a:gd name="connsiteX711" fmla="*/ 1042307 w 1878763"/>
              <a:gd name="connsiteY711" fmla="*/ 593377 h 1720299"/>
              <a:gd name="connsiteX712" fmla="*/ 926798 w 1878763"/>
              <a:gd name="connsiteY712" fmla="*/ 565945 h 1720299"/>
              <a:gd name="connsiteX713" fmla="*/ 954230 w 1878763"/>
              <a:gd name="connsiteY713" fmla="*/ 565945 h 1720299"/>
              <a:gd name="connsiteX714" fmla="*/ 954230 w 1878763"/>
              <a:gd name="connsiteY714" fmla="*/ 593377 h 1720299"/>
              <a:gd name="connsiteX715" fmla="*/ 926798 w 1878763"/>
              <a:gd name="connsiteY715" fmla="*/ 593377 h 1720299"/>
              <a:gd name="connsiteX716" fmla="*/ 812625 w 1878763"/>
              <a:gd name="connsiteY716" fmla="*/ 565945 h 1720299"/>
              <a:gd name="connsiteX717" fmla="*/ 840057 w 1878763"/>
              <a:gd name="connsiteY717" fmla="*/ 565945 h 1720299"/>
              <a:gd name="connsiteX718" fmla="*/ 840057 w 1878763"/>
              <a:gd name="connsiteY718" fmla="*/ 593377 h 1720299"/>
              <a:gd name="connsiteX719" fmla="*/ 812625 w 1878763"/>
              <a:gd name="connsiteY719" fmla="*/ 593377 h 1720299"/>
              <a:gd name="connsiteX720" fmla="*/ 692450 w 1878763"/>
              <a:gd name="connsiteY720" fmla="*/ 565945 h 1720299"/>
              <a:gd name="connsiteX721" fmla="*/ 719882 w 1878763"/>
              <a:gd name="connsiteY721" fmla="*/ 565945 h 1720299"/>
              <a:gd name="connsiteX722" fmla="*/ 719882 w 1878763"/>
              <a:gd name="connsiteY722" fmla="*/ 593377 h 1720299"/>
              <a:gd name="connsiteX723" fmla="*/ 692450 w 1878763"/>
              <a:gd name="connsiteY723" fmla="*/ 593377 h 1720299"/>
              <a:gd name="connsiteX724" fmla="*/ 576340 w 1878763"/>
              <a:gd name="connsiteY724" fmla="*/ 565945 h 1720299"/>
              <a:gd name="connsiteX725" fmla="*/ 603772 w 1878763"/>
              <a:gd name="connsiteY725" fmla="*/ 565945 h 1720299"/>
              <a:gd name="connsiteX726" fmla="*/ 603772 w 1878763"/>
              <a:gd name="connsiteY726" fmla="*/ 593377 h 1720299"/>
              <a:gd name="connsiteX727" fmla="*/ 576340 w 1878763"/>
              <a:gd name="connsiteY727" fmla="*/ 593377 h 1720299"/>
              <a:gd name="connsiteX728" fmla="*/ 456165 w 1878763"/>
              <a:gd name="connsiteY728" fmla="*/ 565945 h 1720299"/>
              <a:gd name="connsiteX729" fmla="*/ 483597 w 1878763"/>
              <a:gd name="connsiteY729" fmla="*/ 565945 h 1720299"/>
              <a:gd name="connsiteX730" fmla="*/ 483597 w 1878763"/>
              <a:gd name="connsiteY730" fmla="*/ 593377 h 1720299"/>
              <a:gd name="connsiteX731" fmla="*/ 456165 w 1878763"/>
              <a:gd name="connsiteY731" fmla="*/ 593377 h 1720299"/>
              <a:gd name="connsiteX732" fmla="*/ 340656 w 1878763"/>
              <a:gd name="connsiteY732" fmla="*/ 565945 h 1720299"/>
              <a:gd name="connsiteX733" fmla="*/ 368088 w 1878763"/>
              <a:gd name="connsiteY733" fmla="*/ 565945 h 1720299"/>
              <a:gd name="connsiteX734" fmla="*/ 368088 w 1878763"/>
              <a:gd name="connsiteY734" fmla="*/ 593377 h 1720299"/>
              <a:gd name="connsiteX735" fmla="*/ 340656 w 1878763"/>
              <a:gd name="connsiteY735" fmla="*/ 593377 h 1720299"/>
              <a:gd name="connsiteX736" fmla="*/ 226483 w 1878763"/>
              <a:gd name="connsiteY736" fmla="*/ 565945 h 1720299"/>
              <a:gd name="connsiteX737" fmla="*/ 253915 w 1878763"/>
              <a:gd name="connsiteY737" fmla="*/ 565945 h 1720299"/>
              <a:gd name="connsiteX738" fmla="*/ 253915 w 1878763"/>
              <a:gd name="connsiteY738" fmla="*/ 593377 h 1720299"/>
              <a:gd name="connsiteX739" fmla="*/ 226483 w 1878763"/>
              <a:gd name="connsiteY739" fmla="*/ 593377 h 1720299"/>
              <a:gd name="connsiteX740" fmla="*/ 114173 w 1878763"/>
              <a:gd name="connsiteY740" fmla="*/ 565945 h 1720299"/>
              <a:gd name="connsiteX741" fmla="*/ 141605 w 1878763"/>
              <a:gd name="connsiteY741" fmla="*/ 565945 h 1720299"/>
              <a:gd name="connsiteX742" fmla="*/ 141605 w 1878763"/>
              <a:gd name="connsiteY742" fmla="*/ 593377 h 1720299"/>
              <a:gd name="connsiteX743" fmla="*/ 114173 w 1878763"/>
              <a:gd name="connsiteY743" fmla="*/ 593377 h 1720299"/>
              <a:gd name="connsiteX744" fmla="*/ 0 w 1878763"/>
              <a:gd name="connsiteY744" fmla="*/ 565945 h 1720299"/>
              <a:gd name="connsiteX745" fmla="*/ 27432 w 1878763"/>
              <a:gd name="connsiteY745" fmla="*/ 565945 h 1720299"/>
              <a:gd name="connsiteX746" fmla="*/ 27432 w 1878763"/>
              <a:gd name="connsiteY746" fmla="*/ 593377 h 1720299"/>
              <a:gd name="connsiteX747" fmla="*/ 0 w 1878763"/>
              <a:gd name="connsiteY747" fmla="*/ 593377 h 1720299"/>
              <a:gd name="connsiteX748" fmla="*/ 1851331 w 1878763"/>
              <a:gd name="connsiteY748" fmla="*/ 452438 h 1720299"/>
              <a:gd name="connsiteX749" fmla="*/ 1878763 w 1878763"/>
              <a:gd name="connsiteY749" fmla="*/ 452438 h 1720299"/>
              <a:gd name="connsiteX750" fmla="*/ 1878763 w 1878763"/>
              <a:gd name="connsiteY750" fmla="*/ 479870 h 1720299"/>
              <a:gd name="connsiteX751" fmla="*/ 1851331 w 1878763"/>
              <a:gd name="connsiteY751" fmla="*/ 479870 h 1720299"/>
              <a:gd name="connsiteX752" fmla="*/ 1737031 w 1878763"/>
              <a:gd name="connsiteY752" fmla="*/ 452438 h 1720299"/>
              <a:gd name="connsiteX753" fmla="*/ 1764463 w 1878763"/>
              <a:gd name="connsiteY753" fmla="*/ 452438 h 1720299"/>
              <a:gd name="connsiteX754" fmla="*/ 1764463 w 1878763"/>
              <a:gd name="connsiteY754" fmla="*/ 479870 h 1720299"/>
              <a:gd name="connsiteX755" fmla="*/ 1737031 w 1878763"/>
              <a:gd name="connsiteY755" fmla="*/ 479870 h 1720299"/>
              <a:gd name="connsiteX756" fmla="*/ 1625112 w 1878763"/>
              <a:gd name="connsiteY756" fmla="*/ 452438 h 1720299"/>
              <a:gd name="connsiteX757" fmla="*/ 1652544 w 1878763"/>
              <a:gd name="connsiteY757" fmla="*/ 452438 h 1720299"/>
              <a:gd name="connsiteX758" fmla="*/ 1652544 w 1878763"/>
              <a:gd name="connsiteY758" fmla="*/ 479870 h 1720299"/>
              <a:gd name="connsiteX759" fmla="*/ 1625112 w 1878763"/>
              <a:gd name="connsiteY759" fmla="*/ 479870 h 1720299"/>
              <a:gd name="connsiteX760" fmla="*/ 1510812 w 1878763"/>
              <a:gd name="connsiteY760" fmla="*/ 452438 h 1720299"/>
              <a:gd name="connsiteX761" fmla="*/ 1538244 w 1878763"/>
              <a:gd name="connsiteY761" fmla="*/ 452438 h 1720299"/>
              <a:gd name="connsiteX762" fmla="*/ 1538244 w 1878763"/>
              <a:gd name="connsiteY762" fmla="*/ 479870 h 1720299"/>
              <a:gd name="connsiteX763" fmla="*/ 1510812 w 1878763"/>
              <a:gd name="connsiteY763" fmla="*/ 479870 h 1720299"/>
              <a:gd name="connsiteX764" fmla="*/ 1394702 w 1878763"/>
              <a:gd name="connsiteY764" fmla="*/ 452438 h 1720299"/>
              <a:gd name="connsiteX765" fmla="*/ 1422134 w 1878763"/>
              <a:gd name="connsiteY765" fmla="*/ 452438 h 1720299"/>
              <a:gd name="connsiteX766" fmla="*/ 1422134 w 1878763"/>
              <a:gd name="connsiteY766" fmla="*/ 479870 h 1720299"/>
              <a:gd name="connsiteX767" fmla="*/ 1394702 w 1878763"/>
              <a:gd name="connsiteY767" fmla="*/ 479870 h 1720299"/>
              <a:gd name="connsiteX768" fmla="*/ 1278592 w 1878763"/>
              <a:gd name="connsiteY768" fmla="*/ 452438 h 1720299"/>
              <a:gd name="connsiteX769" fmla="*/ 1306024 w 1878763"/>
              <a:gd name="connsiteY769" fmla="*/ 452438 h 1720299"/>
              <a:gd name="connsiteX770" fmla="*/ 1306024 w 1878763"/>
              <a:gd name="connsiteY770" fmla="*/ 479870 h 1720299"/>
              <a:gd name="connsiteX771" fmla="*/ 1278592 w 1878763"/>
              <a:gd name="connsiteY771" fmla="*/ 479870 h 1720299"/>
              <a:gd name="connsiteX772" fmla="*/ 1162482 w 1878763"/>
              <a:gd name="connsiteY772" fmla="*/ 452438 h 1720299"/>
              <a:gd name="connsiteX773" fmla="*/ 1189914 w 1878763"/>
              <a:gd name="connsiteY773" fmla="*/ 452438 h 1720299"/>
              <a:gd name="connsiteX774" fmla="*/ 1189914 w 1878763"/>
              <a:gd name="connsiteY774" fmla="*/ 479870 h 1720299"/>
              <a:gd name="connsiteX775" fmla="*/ 1162482 w 1878763"/>
              <a:gd name="connsiteY775" fmla="*/ 479870 h 1720299"/>
              <a:gd name="connsiteX776" fmla="*/ 1042307 w 1878763"/>
              <a:gd name="connsiteY776" fmla="*/ 452438 h 1720299"/>
              <a:gd name="connsiteX777" fmla="*/ 1069739 w 1878763"/>
              <a:gd name="connsiteY777" fmla="*/ 452438 h 1720299"/>
              <a:gd name="connsiteX778" fmla="*/ 1069739 w 1878763"/>
              <a:gd name="connsiteY778" fmla="*/ 479870 h 1720299"/>
              <a:gd name="connsiteX779" fmla="*/ 1042307 w 1878763"/>
              <a:gd name="connsiteY779" fmla="*/ 479870 h 1720299"/>
              <a:gd name="connsiteX780" fmla="*/ 926798 w 1878763"/>
              <a:gd name="connsiteY780" fmla="*/ 452438 h 1720299"/>
              <a:gd name="connsiteX781" fmla="*/ 954230 w 1878763"/>
              <a:gd name="connsiteY781" fmla="*/ 452438 h 1720299"/>
              <a:gd name="connsiteX782" fmla="*/ 954230 w 1878763"/>
              <a:gd name="connsiteY782" fmla="*/ 479870 h 1720299"/>
              <a:gd name="connsiteX783" fmla="*/ 926798 w 1878763"/>
              <a:gd name="connsiteY783" fmla="*/ 479870 h 1720299"/>
              <a:gd name="connsiteX784" fmla="*/ 812625 w 1878763"/>
              <a:gd name="connsiteY784" fmla="*/ 452438 h 1720299"/>
              <a:gd name="connsiteX785" fmla="*/ 840057 w 1878763"/>
              <a:gd name="connsiteY785" fmla="*/ 452438 h 1720299"/>
              <a:gd name="connsiteX786" fmla="*/ 840057 w 1878763"/>
              <a:gd name="connsiteY786" fmla="*/ 479870 h 1720299"/>
              <a:gd name="connsiteX787" fmla="*/ 812625 w 1878763"/>
              <a:gd name="connsiteY787" fmla="*/ 479870 h 1720299"/>
              <a:gd name="connsiteX788" fmla="*/ 692450 w 1878763"/>
              <a:gd name="connsiteY788" fmla="*/ 452438 h 1720299"/>
              <a:gd name="connsiteX789" fmla="*/ 719882 w 1878763"/>
              <a:gd name="connsiteY789" fmla="*/ 452438 h 1720299"/>
              <a:gd name="connsiteX790" fmla="*/ 719882 w 1878763"/>
              <a:gd name="connsiteY790" fmla="*/ 479870 h 1720299"/>
              <a:gd name="connsiteX791" fmla="*/ 692450 w 1878763"/>
              <a:gd name="connsiteY791" fmla="*/ 479870 h 1720299"/>
              <a:gd name="connsiteX792" fmla="*/ 576340 w 1878763"/>
              <a:gd name="connsiteY792" fmla="*/ 452438 h 1720299"/>
              <a:gd name="connsiteX793" fmla="*/ 603772 w 1878763"/>
              <a:gd name="connsiteY793" fmla="*/ 452438 h 1720299"/>
              <a:gd name="connsiteX794" fmla="*/ 603772 w 1878763"/>
              <a:gd name="connsiteY794" fmla="*/ 479870 h 1720299"/>
              <a:gd name="connsiteX795" fmla="*/ 576340 w 1878763"/>
              <a:gd name="connsiteY795" fmla="*/ 479870 h 1720299"/>
              <a:gd name="connsiteX796" fmla="*/ 456165 w 1878763"/>
              <a:gd name="connsiteY796" fmla="*/ 452438 h 1720299"/>
              <a:gd name="connsiteX797" fmla="*/ 483597 w 1878763"/>
              <a:gd name="connsiteY797" fmla="*/ 452438 h 1720299"/>
              <a:gd name="connsiteX798" fmla="*/ 483597 w 1878763"/>
              <a:gd name="connsiteY798" fmla="*/ 479870 h 1720299"/>
              <a:gd name="connsiteX799" fmla="*/ 456165 w 1878763"/>
              <a:gd name="connsiteY799" fmla="*/ 479870 h 1720299"/>
              <a:gd name="connsiteX800" fmla="*/ 340656 w 1878763"/>
              <a:gd name="connsiteY800" fmla="*/ 452438 h 1720299"/>
              <a:gd name="connsiteX801" fmla="*/ 368088 w 1878763"/>
              <a:gd name="connsiteY801" fmla="*/ 452438 h 1720299"/>
              <a:gd name="connsiteX802" fmla="*/ 368088 w 1878763"/>
              <a:gd name="connsiteY802" fmla="*/ 479870 h 1720299"/>
              <a:gd name="connsiteX803" fmla="*/ 340656 w 1878763"/>
              <a:gd name="connsiteY803" fmla="*/ 479870 h 1720299"/>
              <a:gd name="connsiteX804" fmla="*/ 226483 w 1878763"/>
              <a:gd name="connsiteY804" fmla="*/ 452438 h 1720299"/>
              <a:gd name="connsiteX805" fmla="*/ 253915 w 1878763"/>
              <a:gd name="connsiteY805" fmla="*/ 452438 h 1720299"/>
              <a:gd name="connsiteX806" fmla="*/ 253915 w 1878763"/>
              <a:gd name="connsiteY806" fmla="*/ 479870 h 1720299"/>
              <a:gd name="connsiteX807" fmla="*/ 226483 w 1878763"/>
              <a:gd name="connsiteY807" fmla="*/ 479870 h 1720299"/>
              <a:gd name="connsiteX808" fmla="*/ 114173 w 1878763"/>
              <a:gd name="connsiteY808" fmla="*/ 452438 h 1720299"/>
              <a:gd name="connsiteX809" fmla="*/ 141605 w 1878763"/>
              <a:gd name="connsiteY809" fmla="*/ 452438 h 1720299"/>
              <a:gd name="connsiteX810" fmla="*/ 141605 w 1878763"/>
              <a:gd name="connsiteY810" fmla="*/ 479870 h 1720299"/>
              <a:gd name="connsiteX811" fmla="*/ 114173 w 1878763"/>
              <a:gd name="connsiteY811" fmla="*/ 479870 h 1720299"/>
              <a:gd name="connsiteX812" fmla="*/ 0 w 1878763"/>
              <a:gd name="connsiteY812" fmla="*/ 452438 h 1720299"/>
              <a:gd name="connsiteX813" fmla="*/ 27432 w 1878763"/>
              <a:gd name="connsiteY813" fmla="*/ 452438 h 1720299"/>
              <a:gd name="connsiteX814" fmla="*/ 27432 w 1878763"/>
              <a:gd name="connsiteY814" fmla="*/ 479870 h 1720299"/>
              <a:gd name="connsiteX815" fmla="*/ 0 w 1878763"/>
              <a:gd name="connsiteY815" fmla="*/ 479870 h 1720299"/>
              <a:gd name="connsiteX816" fmla="*/ 1851331 w 1878763"/>
              <a:gd name="connsiteY816" fmla="*/ 337344 h 1720299"/>
              <a:gd name="connsiteX817" fmla="*/ 1878763 w 1878763"/>
              <a:gd name="connsiteY817" fmla="*/ 337344 h 1720299"/>
              <a:gd name="connsiteX818" fmla="*/ 1878763 w 1878763"/>
              <a:gd name="connsiteY818" fmla="*/ 364776 h 1720299"/>
              <a:gd name="connsiteX819" fmla="*/ 1851331 w 1878763"/>
              <a:gd name="connsiteY819" fmla="*/ 364776 h 1720299"/>
              <a:gd name="connsiteX820" fmla="*/ 1737031 w 1878763"/>
              <a:gd name="connsiteY820" fmla="*/ 337344 h 1720299"/>
              <a:gd name="connsiteX821" fmla="*/ 1764463 w 1878763"/>
              <a:gd name="connsiteY821" fmla="*/ 337344 h 1720299"/>
              <a:gd name="connsiteX822" fmla="*/ 1764463 w 1878763"/>
              <a:gd name="connsiteY822" fmla="*/ 364776 h 1720299"/>
              <a:gd name="connsiteX823" fmla="*/ 1737031 w 1878763"/>
              <a:gd name="connsiteY823" fmla="*/ 364776 h 1720299"/>
              <a:gd name="connsiteX824" fmla="*/ 1625112 w 1878763"/>
              <a:gd name="connsiteY824" fmla="*/ 337344 h 1720299"/>
              <a:gd name="connsiteX825" fmla="*/ 1652544 w 1878763"/>
              <a:gd name="connsiteY825" fmla="*/ 337344 h 1720299"/>
              <a:gd name="connsiteX826" fmla="*/ 1652544 w 1878763"/>
              <a:gd name="connsiteY826" fmla="*/ 364776 h 1720299"/>
              <a:gd name="connsiteX827" fmla="*/ 1625112 w 1878763"/>
              <a:gd name="connsiteY827" fmla="*/ 364776 h 1720299"/>
              <a:gd name="connsiteX828" fmla="*/ 1510812 w 1878763"/>
              <a:gd name="connsiteY828" fmla="*/ 337344 h 1720299"/>
              <a:gd name="connsiteX829" fmla="*/ 1538244 w 1878763"/>
              <a:gd name="connsiteY829" fmla="*/ 337344 h 1720299"/>
              <a:gd name="connsiteX830" fmla="*/ 1538244 w 1878763"/>
              <a:gd name="connsiteY830" fmla="*/ 364776 h 1720299"/>
              <a:gd name="connsiteX831" fmla="*/ 1510812 w 1878763"/>
              <a:gd name="connsiteY831" fmla="*/ 364776 h 1720299"/>
              <a:gd name="connsiteX832" fmla="*/ 1394702 w 1878763"/>
              <a:gd name="connsiteY832" fmla="*/ 337344 h 1720299"/>
              <a:gd name="connsiteX833" fmla="*/ 1422134 w 1878763"/>
              <a:gd name="connsiteY833" fmla="*/ 337344 h 1720299"/>
              <a:gd name="connsiteX834" fmla="*/ 1422134 w 1878763"/>
              <a:gd name="connsiteY834" fmla="*/ 364776 h 1720299"/>
              <a:gd name="connsiteX835" fmla="*/ 1394702 w 1878763"/>
              <a:gd name="connsiteY835" fmla="*/ 364776 h 1720299"/>
              <a:gd name="connsiteX836" fmla="*/ 1278592 w 1878763"/>
              <a:gd name="connsiteY836" fmla="*/ 337344 h 1720299"/>
              <a:gd name="connsiteX837" fmla="*/ 1306024 w 1878763"/>
              <a:gd name="connsiteY837" fmla="*/ 337344 h 1720299"/>
              <a:gd name="connsiteX838" fmla="*/ 1306024 w 1878763"/>
              <a:gd name="connsiteY838" fmla="*/ 364776 h 1720299"/>
              <a:gd name="connsiteX839" fmla="*/ 1278592 w 1878763"/>
              <a:gd name="connsiteY839" fmla="*/ 364776 h 1720299"/>
              <a:gd name="connsiteX840" fmla="*/ 1162482 w 1878763"/>
              <a:gd name="connsiteY840" fmla="*/ 337344 h 1720299"/>
              <a:gd name="connsiteX841" fmla="*/ 1189914 w 1878763"/>
              <a:gd name="connsiteY841" fmla="*/ 337344 h 1720299"/>
              <a:gd name="connsiteX842" fmla="*/ 1189914 w 1878763"/>
              <a:gd name="connsiteY842" fmla="*/ 364776 h 1720299"/>
              <a:gd name="connsiteX843" fmla="*/ 1162482 w 1878763"/>
              <a:gd name="connsiteY843" fmla="*/ 364776 h 1720299"/>
              <a:gd name="connsiteX844" fmla="*/ 1042307 w 1878763"/>
              <a:gd name="connsiteY844" fmla="*/ 337344 h 1720299"/>
              <a:gd name="connsiteX845" fmla="*/ 1069739 w 1878763"/>
              <a:gd name="connsiteY845" fmla="*/ 337344 h 1720299"/>
              <a:gd name="connsiteX846" fmla="*/ 1069739 w 1878763"/>
              <a:gd name="connsiteY846" fmla="*/ 364776 h 1720299"/>
              <a:gd name="connsiteX847" fmla="*/ 1042307 w 1878763"/>
              <a:gd name="connsiteY847" fmla="*/ 364776 h 1720299"/>
              <a:gd name="connsiteX848" fmla="*/ 926798 w 1878763"/>
              <a:gd name="connsiteY848" fmla="*/ 337344 h 1720299"/>
              <a:gd name="connsiteX849" fmla="*/ 954230 w 1878763"/>
              <a:gd name="connsiteY849" fmla="*/ 337344 h 1720299"/>
              <a:gd name="connsiteX850" fmla="*/ 954230 w 1878763"/>
              <a:gd name="connsiteY850" fmla="*/ 364776 h 1720299"/>
              <a:gd name="connsiteX851" fmla="*/ 926798 w 1878763"/>
              <a:gd name="connsiteY851" fmla="*/ 364776 h 1720299"/>
              <a:gd name="connsiteX852" fmla="*/ 812625 w 1878763"/>
              <a:gd name="connsiteY852" fmla="*/ 337344 h 1720299"/>
              <a:gd name="connsiteX853" fmla="*/ 840057 w 1878763"/>
              <a:gd name="connsiteY853" fmla="*/ 337344 h 1720299"/>
              <a:gd name="connsiteX854" fmla="*/ 840057 w 1878763"/>
              <a:gd name="connsiteY854" fmla="*/ 364776 h 1720299"/>
              <a:gd name="connsiteX855" fmla="*/ 812625 w 1878763"/>
              <a:gd name="connsiteY855" fmla="*/ 364776 h 1720299"/>
              <a:gd name="connsiteX856" fmla="*/ 692450 w 1878763"/>
              <a:gd name="connsiteY856" fmla="*/ 337344 h 1720299"/>
              <a:gd name="connsiteX857" fmla="*/ 719882 w 1878763"/>
              <a:gd name="connsiteY857" fmla="*/ 337344 h 1720299"/>
              <a:gd name="connsiteX858" fmla="*/ 719882 w 1878763"/>
              <a:gd name="connsiteY858" fmla="*/ 364776 h 1720299"/>
              <a:gd name="connsiteX859" fmla="*/ 692450 w 1878763"/>
              <a:gd name="connsiteY859" fmla="*/ 364776 h 1720299"/>
              <a:gd name="connsiteX860" fmla="*/ 576340 w 1878763"/>
              <a:gd name="connsiteY860" fmla="*/ 337344 h 1720299"/>
              <a:gd name="connsiteX861" fmla="*/ 603772 w 1878763"/>
              <a:gd name="connsiteY861" fmla="*/ 337344 h 1720299"/>
              <a:gd name="connsiteX862" fmla="*/ 603772 w 1878763"/>
              <a:gd name="connsiteY862" fmla="*/ 364776 h 1720299"/>
              <a:gd name="connsiteX863" fmla="*/ 576340 w 1878763"/>
              <a:gd name="connsiteY863" fmla="*/ 364776 h 1720299"/>
              <a:gd name="connsiteX864" fmla="*/ 456165 w 1878763"/>
              <a:gd name="connsiteY864" fmla="*/ 337344 h 1720299"/>
              <a:gd name="connsiteX865" fmla="*/ 483597 w 1878763"/>
              <a:gd name="connsiteY865" fmla="*/ 337344 h 1720299"/>
              <a:gd name="connsiteX866" fmla="*/ 483597 w 1878763"/>
              <a:gd name="connsiteY866" fmla="*/ 364776 h 1720299"/>
              <a:gd name="connsiteX867" fmla="*/ 456165 w 1878763"/>
              <a:gd name="connsiteY867" fmla="*/ 364776 h 1720299"/>
              <a:gd name="connsiteX868" fmla="*/ 340656 w 1878763"/>
              <a:gd name="connsiteY868" fmla="*/ 337344 h 1720299"/>
              <a:gd name="connsiteX869" fmla="*/ 368088 w 1878763"/>
              <a:gd name="connsiteY869" fmla="*/ 337344 h 1720299"/>
              <a:gd name="connsiteX870" fmla="*/ 368088 w 1878763"/>
              <a:gd name="connsiteY870" fmla="*/ 364776 h 1720299"/>
              <a:gd name="connsiteX871" fmla="*/ 340656 w 1878763"/>
              <a:gd name="connsiteY871" fmla="*/ 364776 h 1720299"/>
              <a:gd name="connsiteX872" fmla="*/ 226483 w 1878763"/>
              <a:gd name="connsiteY872" fmla="*/ 337344 h 1720299"/>
              <a:gd name="connsiteX873" fmla="*/ 253915 w 1878763"/>
              <a:gd name="connsiteY873" fmla="*/ 337344 h 1720299"/>
              <a:gd name="connsiteX874" fmla="*/ 253915 w 1878763"/>
              <a:gd name="connsiteY874" fmla="*/ 364776 h 1720299"/>
              <a:gd name="connsiteX875" fmla="*/ 226483 w 1878763"/>
              <a:gd name="connsiteY875" fmla="*/ 364776 h 1720299"/>
              <a:gd name="connsiteX876" fmla="*/ 114173 w 1878763"/>
              <a:gd name="connsiteY876" fmla="*/ 337344 h 1720299"/>
              <a:gd name="connsiteX877" fmla="*/ 141605 w 1878763"/>
              <a:gd name="connsiteY877" fmla="*/ 337344 h 1720299"/>
              <a:gd name="connsiteX878" fmla="*/ 141605 w 1878763"/>
              <a:gd name="connsiteY878" fmla="*/ 364776 h 1720299"/>
              <a:gd name="connsiteX879" fmla="*/ 114173 w 1878763"/>
              <a:gd name="connsiteY879" fmla="*/ 364776 h 1720299"/>
              <a:gd name="connsiteX880" fmla="*/ 0 w 1878763"/>
              <a:gd name="connsiteY880" fmla="*/ 337344 h 1720299"/>
              <a:gd name="connsiteX881" fmla="*/ 27432 w 1878763"/>
              <a:gd name="connsiteY881" fmla="*/ 337344 h 1720299"/>
              <a:gd name="connsiteX882" fmla="*/ 27432 w 1878763"/>
              <a:gd name="connsiteY882" fmla="*/ 364776 h 1720299"/>
              <a:gd name="connsiteX883" fmla="*/ 0 w 1878763"/>
              <a:gd name="connsiteY883" fmla="*/ 364776 h 1720299"/>
              <a:gd name="connsiteX884" fmla="*/ 1851331 w 1878763"/>
              <a:gd name="connsiteY884" fmla="*/ 223837 h 1720299"/>
              <a:gd name="connsiteX885" fmla="*/ 1878763 w 1878763"/>
              <a:gd name="connsiteY885" fmla="*/ 223837 h 1720299"/>
              <a:gd name="connsiteX886" fmla="*/ 1878763 w 1878763"/>
              <a:gd name="connsiteY886" fmla="*/ 251269 h 1720299"/>
              <a:gd name="connsiteX887" fmla="*/ 1851331 w 1878763"/>
              <a:gd name="connsiteY887" fmla="*/ 251269 h 1720299"/>
              <a:gd name="connsiteX888" fmla="*/ 1737031 w 1878763"/>
              <a:gd name="connsiteY888" fmla="*/ 223837 h 1720299"/>
              <a:gd name="connsiteX889" fmla="*/ 1764463 w 1878763"/>
              <a:gd name="connsiteY889" fmla="*/ 223837 h 1720299"/>
              <a:gd name="connsiteX890" fmla="*/ 1764463 w 1878763"/>
              <a:gd name="connsiteY890" fmla="*/ 251269 h 1720299"/>
              <a:gd name="connsiteX891" fmla="*/ 1737031 w 1878763"/>
              <a:gd name="connsiteY891" fmla="*/ 251269 h 1720299"/>
              <a:gd name="connsiteX892" fmla="*/ 1625112 w 1878763"/>
              <a:gd name="connsiteY892" fmla="*/ 223837 h 1720299"/>
              <a:gd name="connsiteX893" fmla="*/ 1652544 w 1878763"/>
              <a:gd name="connsiteY893" fmla="*/ 223837 h 1720299"/>
              <a:gd name="connsiteX894" fmla="*/ 1652544 w 1878763"/>
              <a:gd name="connsiteY894" fmla="*/ 251269 h 1720299"/>
              <a:gd name="connsiteX895" fmla="*/ 1625112 w 1878763"/>
              <a:gd name="connsiteY895" fmla="*/ 251269 h 1720299"/>
              <a:gd name="connsiteX896" fmla="*/ 1510812 w 1878763"/>
              <a:gd name="connsiteY896" fmla="*/ 223837 h 1720299"/>
              <a:gd name="connsiteX897" fmla="*/ 1538244 w 1878763"/>
              <a:gd name="connsiteY897" fmla="*/ 223837 h 1720299"/>
              <a:gd name="connsiteX898" fmla="*/ 1538244 w 1878763"/>
              <a:gd name="connsiteY898" fmla="*/ 251269 h 1720299"/>
              <a:gd name="connsiteX899" fmla="*/ 1510812 w 1878763"/>
              <a:gd name="connsiteY899" fmla="*/ 251269 h 1720299"/>
              <a:gd name="connsiteX900" fmla="*/ 1394702 w 1878763"/>
              <a:gd name="connsiteY900" fmla="*/ 223837 h 1720299"/>
              <a:gd name="connsiteX901" fmla="*/ 1422134 w 1878763"/>
              <a:gd name="connsiteY901" fmla="*/ 223837 h 1720299"/>
              <a:gd name="connsiteX902" fmla="*/ 1422134 w 1878763"/>
              <a:gd name="connsiteY902" fmla="*/ 251269 h 1720299"/>
              <a:gd name="connsiteX903" fmla="*/ 1394702 w 1878763"/>
              <a:gd name="connsiteY903" fmla="*/ 251269 h 1720299"/>
              <a:gd name="connsiteX904" fmla="*/ 1278592 w 1878763"/>
              <a:gd name="connsiteY904" fmla="*/ 223837 h 1720299"/>
              <a:gd name="connsiteX905" fmla="*/ 1306024 w 1878763"/>
              <a:gd name="connsiteY905" fmla="*/ 223837 h 1720299"/>
              <a:gd name="connsiteX906" fmla="*/ 1306024 w 1878763"/>
              <a:gd name="connsiteY906" fmla="*/ 251269 h 1720299"/>
              <a:gd name="connsiteX907" fmla="*/ 1278592 w 1878763"/>
              <a:gd name="connsiteY907" fmla="*/ 251269 h 1720299"/>
              <a:gd name="connsiteX908" fmla="*/ 1162482 w 1878763"/>
              <a:gd name="connsiteY908" fmla="*/ 223837 h 1720299"/>
              <a:gd name="connsiteX909" fmla="*/ 1189914 w 1878763"/>
              <a:gd name="connsiteY909" fmla="*/ 223837 h 1720299"/>
              <a:gd name="connsiteX910" fmla="*/ 1189914 w 1878763"/>
              <a:gd name="connsiteY910" fmla="*/ 251269 h 1720299"/>
              <a:gd name="connsiteX911" fmla="*/ 1162482 w 1878763"/>
              <a:gd name="connsiteY911" fmla="*/ 251269 h 1720299"/>
              <a:gd name="connsiteX912" fmla="*/ 1042307 w 1878763"/>
              <a:gd name="connsiteY912" fmla="*/ 223837 h 1720299"/>
              <a:gd name="connsiteX913" fmla="*/ 1069739 w 1878763"/>
              <a:gd name="connsiteY913" fmla="*/ 223837 h 1720299"/>
              <a:gd name="connsiteX914" fmla="*/ 1069739 w 1878763"/>
              <a:gd name="connsiteY914" fmla="*/ 251269 h 1720299"/>
              <a:gd name="connsiteX915" fmla="*/ 1042307 w 1878763"/>
              <a:gd name="connsiteY915" fmla="*/ 251269 h 1720299"/>
              <a:gd name="connsiteX916" fmla="*/ 926798 w 1878763"/>
              <a:gd name="connsiteY916" fmla="*/ 223837 h 1720299"/>
              <a:gd name="connsiteX917" fmla="*/ 954230 w 1878763"/>
              <a:gd name="connsiteY917" fmla="*/ 223837 h 1720299"/>
              <a:gd name="connsiteX918" fmla="*/ 954230 w 1878763"/>
              <a:gd name="connsiteY918" fmla="*/ 251269 h 1720299"/>
              <a:gd name="connsiteX919" fmla="*/ 926798 w 1878763"/>
              <a:gd name="connsiteY919" fmla="*/ 251269 h 1720299"/>
              <a:gd name="connsiteX920" fmla="*/ 812625 w 1878763"/>
              <a:gd name="connsiteY920" fmla="*/ 223837 h 1720299"/>
              <a:gd name="connsiteX921" fmla="*/ 840057 w 1878763"/>
              <a:gd name="connsiteY921" fmla="*/ 223837 h 1720299"/>
              <a:gd name="connsiteX922" fmla="*/ 840057 w 1878763"/>
              <a:gd name="connsiteY922" fmla="*/ 251269 h 1720299"/>
              <a:gd name="connsiteX923" fmla="*/ 812625 w 1878763"/>
              <a:gd name="connsiteY923" fmla="*/ 251269 h 1720299"/>
              <a:gd name="connsiteX924" fmla="*/ 692450 w 1878763"/>
              <a:gd name="connsiteY924" fmla="*/ 223837 h 1720299"/>
              <a:gd name="connsiteX925" fmla="*/ 719882 w 1878763"/>
              <a:gd name="connsiteY925" fmla="*/ 223837 h 1720299"/>
              <a:gd name="connsiteX926" fmla="*/ 719882 w 1878763"/>
              <a:gd name="connsiteY926" fmla="*/ 251269 h 1720299"/>
              <a:gd name="connsiteX927" fmla="*/ 692450 w 1878763"/>
              <a:gd name="connsiteY927" fmla="*/ 251269 h 1720299"/>
              <a:gd name="connsiteX928" fmla="*/ 576340 w 1878763"/>
              <a:gd name="connsiteY928" fmla="*/ 223837 h 1720299"/>
              <a:gd name="connsiteX929" fmla="*/ 603772 w 1878763"/>
              <a:gd name="connsiteY929" fmla="*/ 223837 h 1720299"/>
              <a:gd name="connsiteX930" fmla="*/ 603772 w 1878763"/>
              <a:gd name="connsiteY930" fmla="*/ 251269 h 1720299"/>
              <a:gd name="connsiteX931" fmla="*/ 576340 w 1878763"/>
              <a:gd name="connsiteY931" fmla="*/ 251269 h 1720299"/>
              <a:gd name="connsiteX932" fmla="*/ 456165 w 1878763"/>
              <a:gd name="connsiteY932" fmla="*/ 223837 h 1720299"/>
              <a:gd name="connsiteX933" fmla="*/ 483597 w 1878763"/>
              <a:gd name="connsiteY933" fmla="*/ 223837 h 1720299"/>
              <a:gd name="connsiteX934" fmla="*/ 483597 w 1878763"/>
              <a:gd name="connsiteY934" fmla="*/ 251269 h 1720299"/>
              <a:gd name="connsiteX935" fmla="*/ 456165 w 1878763"/>
              <a:gd name="connsiteY935" fmla="*/ 251269 h 1720299"/>
              <a:gd name="connsiteX936" fmla="*/ 340656 w 1878763"/>
              <a:gd name="connsiteY936" fmla="*/ 223837 h 1720299"/>
              <a:gd name="connsiteX937" fmla="*/ 368088 w 1878763"/>
              <a:gd name="connsiteY937" fmla="*/ 223837 h 1720299"/>
              <a:gd name="connsiteX938" fmla="*/ 368088 w 1878763"/>
              <a:gd name="connsiteY938" fmla="*/ 251269 h 1720299"/>
              <a:gd name="connsiteX939" fmla="*/ 340656 w 1878763"/>
              <a:gd name="connsiteY939" fmla="*/ 251269 h 1720299"/>
              <a:gd name="connsiteX940" fmla="*/ 226483 w 1878763"/>
              <a:gd name="connsiteY940" fmla="*/ 223837 h 1720299"/>
              <a:gd name="connsiteX941" fmla="*/ 253915 w 1878763"/>
              <a:gd name="connsiteY941" fmla="*/ 223837 h 1720299"/>
              <a:gd name="connsiteX942" fmla="*/ 253915 w 1878763"/>
              <a:gd name="connsiteY942" fmla="*/ 251269 h 1720299"/>
              <a:gd name="connsiteX943" fmla="*/ 226483 w 1878763"/>
              <a:gd name="connsiteY943" fmla="*/ 251269 h 1720299"/>
              <a:gd name="connsiteX944" fmla="*/ 114173 w 1878763"/>
              <a:gd name="connsiteY944" fmla="*/ 223837 h 1720299"/>
              <a:gd name="connsiteX945" fmla="*/ 141605 w 1878763"/>
              <a:gd name="connsiteY945" fmla="*/ 223837 h 1720299"/>
              <a:gd name="connsiteX946" fmla="*/ 141605 w 1878763"/>
              <a:gd name="connsiteY946" fmla="*/ 251269 h 1720299"/>
              <a:gd name="connsiteX947" fmla="*/ 114173 w 1878763"/>
              <a:gd name="connsiteY947" fmla="*/ 251269 h 1720299"/>
              <a:gd name="connsiteX948" fmla="*/ 0 w 1878763"/>
              <a:gd name="connsiteY948" fmla="*/ 223837 h 1720299"/>
              <a:gd name="connsiteX949" fmla="*/ 27432 w 1878763"/>
              <a:gd name="connsiteY949" fmla="*/ 223837 h 1720299"/>
              <a:gd name="connsiteX950" fmla="*/ 27432 w 1878763"/>
              <a:gd name="connsiteY950" fmla="*/ 251269 h 1720299"/>
              <a:gd name="connsiteX951" fmla="*/ 0 w 1878763"/>
              <a:gd name="connsiteY951" fmla="*/ 251269 h 1720299"/>
              <a:gd name="connsiteX952" fmla="*/ 1851331 w 1878763"/>
              <a:gd name="connsiteY952" fmla="*/ 113507 h 1720299"/>
              <a:gd name="connsiteX953" fmla="*/ 1878763 w 1878763"/>
              <a:gd name="connsiteY953" fmla="*/ 113507 h 1720299"/>
              <a:gd name="connsiteX954" fmla="*/ 1878763 w 1878763"/>
              <a:gd name="connsiteY954" fmla="*/ 140939 h 1720299"/>
              <a:gd name="connsiteX955" fmla="*/ 1851331 w 1878763"/>
              <a:gd name="connsiteY955" fmla="*/ 140939 h 1720299"/>
              <a:gd name="connsiteX956" fmla="*/ 1737031 w 1878763"/>
              <a:gd name="connsiteY956" fmla="*/ 113507 h 1720299"/>
              <a:gd name="connsiteX957" fmla="*/ 1764463 w 1878763"/>
              <a:gd name="connsiteY957" fmla="*/ 113507 h 1720299"/>
              <a:gd name="connsiteX958" fmla="*/ 1764463 w 1878763"/>
              <a:gd name="connsiteY958" fmla="*/ 140939 h 1720299"/>
              <a:gd name="connsiteX959" fmla="*/ 1737031 w 1878763"/>
              <a:gd name="connsiteY959" fmla="*/ 140939 h 1720299"/>
              <a:gd name="connsiteX960" fmla="*/ 1625112 w 1878763"/>
              <a:gd name="connsiteY960" fmla="*/ 113507 h 1720299"/>
              <a:gd name="connsiteX961" fmla="*/ 1652544 w 1878763"/>
              <a:gd name="connsiteY961" fmla="*/ 113507 h 1720299"/>
              <a:gd name="connsiteX962" fmla="*/ 1652544 w 1878763"/>
              <a:gd name="connsiteY962" fmla="*/ 140939 h 1720299"/>
              <a:gd name="connsiteX963" fmla="*/ 1625112 w 1878763"/>
              <a:gd name="connsiteY963" fmla="*/ 140939 h 1720299"/>
              <a:gd name="connsiteX964" fmla="*/ 1510812 w 1878763"/>
              <a:gd name="connsiteY964" fmla="*/ 113507 h 1720299"/>
              <a:gd name="connsiteX965" fmla="*/ 1538244 w 1878763"/>
              <a:gd name="connsiteY965" fmla="*/ 113507 h 1720299"/>
              <a:gd name="connsiteX966" fmla="*/ 1538244 w 1878763"/>
              <a:gd name="connsiteY966" fmla="*/ 140939 h 1720299"/>
              <a:gd name="connsiteX967" fmla="*/ 1510812 w 1878763"/>
              <a:gd name="connsiteY967" fmla="*/ 140939 h 1720299"/>
              <a:gd name="connsiteX968" fmla="*/ 1394702 w 1878763"/>
              <a:gd name="connsiteY968" fmla="*/ 113507 h 1720299"/>
              <a:gd name="connsiteX969" fmla="*/ 1422134 w 1878763"/>
              <a:gd name="connsiteY969" fmla="*/ 113507 h 1720299"/>
              <a:gd name="connsiteX970" fmla="*/ 1422134 w 1878763"/>
              <a:gd name="connsiteY970" fmla="*/ 140939 h 1720299"/>
              <a:gd name="connsiteX971" fmla="*/ 1394702 w 1878763"/>
              <a:gd name="connsiteY971" fmla="*/ 140939 h 1720299"/>
              <a:gd name="connsiteX972" fmla="*/ 1278592 w 1878763"/>
              <a:gd name="connsiteY972" fmla="*/ 113507 h 1720299"/>
              <a:gd name="connsiteX973" fmla="*/ 1306024 w 1878763"/>
              <a:gd name="connsiteY973" fmla="*/ 113507 h 1720299"/>
              <a:gd name="connsiteX974" fmla="*/ 1306024 w 1878763"/>
              <a:gd name="connsiteY974" fmla="*/ 140939 h 1720299"/>
              <a:gd name="connsiteX975" fmla="*/ 1278592 w 1878763"/>
              <a:gd name="connsiteY975" fmla="*/ 140939 h 1720299"/>
              <a:gd name="connsiteX976" fmla="*/ 1162482 w 1878763"/>
              <a:gd name="connsiteY976" fmla="*/ 113507 h 1720299"/>
              <a:gd name="connsiteX977" fmla="*/ 1189914 w 1878763"/>
              <a:gd name="connsiteY977" fmla="*/ 113507 h 1720299"/>
              <a:gd name="connsiteX978" fmla="*/ 1189914 w 1878763"/>
              <a:gd name="connsiteY978" fmla="*/ 140939 h 1720299"/>
              <a:gd name="connsiteX979" fmla="*/ 1162482 w 1878763"/>
              <a:gd name="connsiteY979" fmla="*/ 140939 h 1720299"/>
              <a:gd name="connsiteX980" fmla="*/ 1042307 w 1878763"/>
              <a:gd name="connsiteY980" fmla="*/ 113507 h 1720299"/>
              <a:gd name="connsiteX981" fmla="*/ 1069739 w 1878763"/>
              <a:gd name="connsiteY981" fmla="*/ 113507 h 1720299"/>
              <a:gd name="connsiteX982" fmla="*/ 1069739 w 1878763"/>
              <a:gd name="connsiteY982" fmla="*/ 140939 h 1720299"/>
              <a:gd name="connsiteX983" fmla="*/ 1042307 w 1878763"/>
              <a:gd name="connsiteY983" fmla="*/ 140939 h 1720299"/>
              <a:gd name="connsiteX984" fmla="*/ 926798 w 1878763"/>
              <a:gd name="connsiteY984" fmla="*/ 113507 h 1720299"/>
              <a:gd name="connsiteX985" fmla="*/ 954230 w 1878763"/>
              <a:gd name="connsiteY985" fmla="*/ 113507 h 1720299"/>
              <a:gd name="connsiteX986" fmla="*/ 954230 w 1878763"/>
              <a:gd name="connsiteY986" fmla="*/ 140939 h 1720299"/>
              <a:gd name="connsiteX987" fmla="*/ 926798 w 1878763"/>
              <a:gd name="connsiteY987" fmla="*/ 140939 h 1720299"/>
              <a:gd name="connsiteX988" fmla="*/ 812625 w 1878763"/>
              <a:gd name="connsiteY988" fmla="*/ 113507 h 1720299"/>
              <a:gd name="connsiteX989" fmla="*/ 840057 w 1878763"/>
              <a:gd name="connsiteY989" fmla="*/ 113507 h 1720299"/>
              <a:gd name="connsiteX990" fmla="*/ 840057 w 1878763"/>
              <a:gd name="connsiteY990" fmla="*/ 140939 h 1720299"/>
              <a:gd name="connsiteX991" fmla="*/ 812625 w 1878763"/>
              <a:gd name="connsiteY991" fmla="*/ 140939 h 1720299"/>
              <a:gd name="connsiteX992" fmla="*/ 692450 w 1878763"/>
              <a:gd name="connsiteY992" fmla="*/ 113507 h 1720299"/>
              <a:gd name="connsiteX993" fmla="*/ 719882 w 1878763"/>
              <a:gd name="connsiteY993" fmla="*/ 113507 h 1720299"/>
              <a:gd name="connsiteX994" fmla="*/ 719882 w 1878763"/>
              <a:gd name="connsiteY994" fmla="*/ 140939 h 1720299"/>
              <a:gd name="connsiteX995" fmla="*/ 692450 w 1878763"/>
              <a:gd name="connsiteY995" fmla="*/ 140939 h 1720299"/>
              <a:gd name="connsiteX996" fmla="*/ 576340 w 1878763"/>
              <a:gd name="connsiteY996" fmla="*/ 113507 h 1720299"/>
              <a:gd name="connsiteX997" fmla="*/ 603772 w 1878763"/>
              <a:gd name="connsiteY997" fmla="*/ 113507 h 1720299"/>
              <a:gd name="connsiteX998" fmla="*/ 603772 w 1878763"/>
              <a:gd name="connsiteY998" fmla="*/ 140939 h 1720299"/>
              <a:gd name="connsiteX999" fmla="*/ 576340 w 1878763"/>
              <a:gd name="connsiteY999" fmla="*/ 140939 h 1720299"/>
              <a:gd name="connsiteX1000" fmla="*/ 456165 w 1878763"/>
              <a:gd name="connsiteY1000" fmla="*/ 113507 h 1720299"/>
              <a:gd name="connsiteX1001" fmla="*/ 483597 w 1878763"/>
              <a:gd name="connsiteY1001" fmla="*/ 113507 h 1720299"/>
              <a:gd name="connsiteX1002" fmla="*/ 483597 w 1878763"/>
              <a:gd name="connsiteY1002" fmla="*/ 140939 h 1720299"/>
              <a:gd name="connsiteX1003" fmla="*/ 456165 w 1878763"/>
              <a:gd name="connsiteY1003" fmla="*/ 140939 h 1720299"/>
              <a:gd name="connsiteX1004" fmla="*/ 340656 w 1878763"/>
              <a:gd name="connsiteY1004" fmla="*/ 113507 h 1720299"/>
              <a:gd name="connsiteX1005" fmla="*/ 368088 w 1878763"/>
              <a:gd name="connsiteY1005" fmla="*/ 113507 h 1720299"/>
              <a:gd name="connsiteX1006" fmla="*/ 368088 w 1878763"/>
              <a:gd name="connsiteY1006" fmla="*/ 140939 h 1720299"/>
              <a:gd name="connsiteX1007" fmla="*/ 340656 w 1878763"/>
              <a:gd name="connsiteY1007" fmla="*/ 140939 h 1720299"/>
              <a:gd name="connsiteX1008" fmla="*/ 226483 w 1878763"/>
              <a:gd name="connsiteY1008" fmla="*/ 113507 h 1720299"/>
              <a:gd name="connsiteX1009" fmla="*/ 253915 w 1878763"/>
              <a:gd name="connsiteY1009" fmla="*/ 113507 h 1720299"/>
              <a:gd name="connsiteX1010" fmla="*/ 253915 w 1878763"/>
              <a:gd name="connsiteY1010" fmla="*/ 140939 h 1720299"/>
              <a:gd name="connsiteX1011" fmla="*/ 226483 w 1878763"/>
              <a:gd name="connsiteY1011" fmla="*/ 140939 h 1720299"/>
              <a:gd name="connsiteX1012" fmla="*/ 114173 w 1878763"/>
              <a:gd name="connsiteY1012" fmla="*/ 113507 h 1720299"/>
              <a:gd name="connsiteX1013" fmla="*/ 141605 w 1878763"/>
              <a:gd name="connsiteY1013" fmla="*/ 113507 h 1720299"/>
              <a:gd name="connsiteX1014" fmla="*/ 141605 w 1878763"/>
              <a:gd name="connsiteY1014" fmla="*/ 140939 h 1720299"/>
              <a:gd name="connsiteX1015" fmla="*/ 114173 w 1878763"/>
              <a:gd name="connsiteY1015" fmla="*/ 140939 h 1720299"/>
              <a:gd name="connsiteX1016" fmla="*/ 0 w 1878763"/>
              <a:gd name="connsiteY1016" fmla="*/ 113507 h 1720299"/>
              <a:gd name="connsiteX1017" fmla="*/ 27432 w 1878763"/>
              <a:gd name="connsiteY1017" fmla="*/ 113507 h 1720299"/>
              <a:gd name="connsiteX1018" fmla="*/ 27432 w 1878763"/>
              <a:gd name="connsiteY1018" fmla="*/ 140939 h 1720299"/>
              <a:gd name="connsiteX1019" fmla="*/ 0 w 1878763"/>
              <a:gd name="connsiteY1019" fmla="*/ 140939 h 1720299"/>
              <a:gd name="connsiteX1020" fmla="*/ 1851331 w 1878763"/>
              <a:gd name="connsiteY1020" fmla="*/ 0 h 1720299"/>
              <a:gd name="connsiteX1021" fmla="*/ 1878763 w 1878763"/>
              <a:gd name="connsiteY1021" fmla="*/ 0 h 1720299"/>
              <a:gd name="connsiteX1022" fmla="*/ 1878763 w 1878763"/>
              <a:gd name="connsiteY1022" fmla="*/ 27432 h 1720299"/>
              <a:gd name="connsiteX1023" fmla="*/ 1851331 w 1878763"/>
              <a:gd name="connsiteY1023" fmla="*/ 27432 h 1720299"/>
              <a:gd name="connsiteX1024" fmla="*/ 1737031 w 1878763"/>
              <a:gd name="connsiteY1024" fmla="*/ 0 h 1720299"/>
              <a:gd name="connsiteX1025" fmla="*/ 1764463 w 1878763"/>
              <a:gd name="connsiteY1025" fmla="*/ 0 h 1720299"/>
              <a:gd name="connsiteX1026" fmla="*/ 1764463 w 1878763"/>
              <a:gd name="connsiteY1026" fmla="*/ 27432 h 1720299"/>
              <a:gd name="connsiteX1027" fmla="*/ 1737031 w 1878763"/>
              <a:gd name="connsiteY1027" fmla="*/ 27432 h 1720299"/>
              <a:gd name="connsiteX1028" fmla="*/ 1625112 w 1878763"/>
              <a:gd name="connsiteY1028" fmla="*/ 0 h 1720299"/>
              <a:gd name="connsiteX1029" fmla="*/ 1652544 w 1878763"/>
              <a:gd name="connsiteY1029" fmla="*/ 0 h 1720299"/>
              <a:gd name="connsiteX1030" fmla="*/ 1652544 w 1878763"/>
              <a:gd name="connsiteY1030" fmla="*/ 27432 h 1720299"/>
              <a:gd name="connsiteX1031" fmla="*/ 1625112 w 1878763"/>
              <a:gd name="connsiteY1031" fmla="*/ 27432 h 1720299"/>
              <a:gd name="connsiteX1032" fmla="*/ 1510812 w 1878763"/>
              <a:gd name="connsiteY1032" fmla="*/ 0 h 1720299"/>
              <a:gd name="connsiteX1033" fmla="*/ 1538244 w 1878763"/>
              <a:gd name="connsiteY1033" fmla="*/ 0 h 1720299"/>
              <a:gd name="connsiteX1034" fmla="*/ 1538244 w 1878763"/>
              <a:gd name="connsiteY1034" fmla="*/ 27432 h 1720299"/>
              <a:gd name="connsiteX1035" fmla="*/ 1510812 w 1878763"/>
              <a:gd name="connsiteY1035" fmla="*/ 27432 h 1720299"/>
              <a:gd name="connsiteX1036" fmla="*/ 1394702 w 1878763"/>
              <a:gd name="connsiteY1036" fmla="*/ 0 h 1720299"/>
              <a:gd name="connsiteX1037" fmla="*/ 1422134 w 1878763"/>
              <a:gd name="connsiteY1037" fmla="*/ 0 h 1720299"/>
              <a:gd name="connsiteX1038" fmla="*/ 1422134 w 1878763"/>
              <a:gd name="connsiteY1038" fmla="*/ 27432 h 1720299"/>
              <a:gd name="connsiteX1039" fmla="*/ 1394702 w 1878763"/>
              <a:gd name="connsiteY1039" fmla="*/ 27432 h 1720299"/>
              <a:gd name="connsiteX1040" fmla="*/ 1278592 w 1878763"/>
              <a:gd name="connsiteY1040" fmla="*/ 0 h 1720299"/>
              <a:gd name="connsiteX1041" fmla="*/ 1306024 w 1878763"/>
              <a:gd name="connsiteY1041" fmla="*/ 0 h 1720299"/>
              <a:gd name="connsiteX1042" fmla="*/ 1306024 w 1878763"/>
              <a:gd name="connsiteY1042" fmla="*/ 27432 h 1720299"/>
              <a:gd name="connsiteX1043" fmla="*/ 1278592 w 1878763"/>
              <a:gd name="connsiteY1043" fmla="*/ 27432 h 1720299"/>
              <a:gd name="connsiteX1044" fmla="*/ 1162482 w 1878763"/>
              <a:gd name="connsiteY1044" fmla="*/ 0 h 1720299"/>
              <a:gd name="connsiteX1045" fmla="*/ 1189914 w 1878763"/>
              <a:gd name="connsiteY1045" fmla="*/ 0 h 1720299"/>
              <a:gd name="connsiteX1046" fmla="*/ 1189914 w 1878763"/>
              <a:gd name="connsiteY1046" fmla="*/ 27432 h 1720299"/>
              <a:gd name="connsiteX1047" fmla="*/ 1162482 w 1878763"/>
              <a:gd name="connsiteY1047" fmla="*/ 27432 h 1720299"/>
              <a:gd name="connsiteX1048" fmla="*/ 1042307 w 1878763"/>
              <a:gd name="connsiteY1048" fmla="*/ 0 h 1720299"/>
              <a:gd name="connsiteX1049" fmla="*/ 1069739 w 1878763"/>
              <a:gd name="connsiteY1049" fmla="*/ 0 h 1720299"/>
              <a:gd name="connsiteX1050" fmla="*/ 1069739 w 1878763"/>
              <a:gd name="connsiteY1050" fmla="*/ 27432 h 1720299"/>
              <a:gd name="connsiteX1051" fmla="*/ 1042307 w 1878763"/>
              <a:gd name="connsiteY1051" fmla="*/ 27432 h 1720299"/>
              <a:gd name="connsiteX1052" fmla="*/ 926798 w 1878763"/>
              <a:gd name="connsiteY1052" fmla="*/ 0 h 1720299"/>
              <a:gd name="connsiteX1053" fmla="*/ 954230 w 1878763"/>
              <a:gd name="connsiteY1053" fmla="*/ 0 h 1720299"/>
              <a:gd name="connsiteX1054" fmla="*/ 954230 w 1878763"/>
              <a:gd name="connsiteY1054" fmla="*/ 27432 h 1720299"/>
              <a:gd name="connsiteX1055" fmla="*/ 926798 w 1878763"/>
              <a:gd name="connsiteY1055" fmla="*/ 27432 h 1720299"/>
              <a:gd name="connsiteX1056" fmla="*/ 812625 w 1878763"/>
              <a:gd name="connsiteY1056" fmla="*/ 0 h 1720299"/>
              <a:gd name="connsiteX1057" fmla="*/ 840057 w 1878763"/>
              <a:gd name="connsiteY1057" fmla="*/ 0 h 1720299"/>
              <a:gd name="connsiteX1058" fmla="*/ 840057 w 1878763"/>
              <a:gd name="connsiteY1058" fmla="*/ 27432 h 1720299"/>
              <a:gd name="connsiteX1059" fmla="*/ 812625 w 1878763"/>
              <a:gd name="connsiteY1059" fmla="*/ 27432 h 1720299"/>
              <a:gd name="connsiteX1060" fmla="*/ 692450 w 1878763"/>
              <a:gd name="connsiteY1060" fmla="*/ 0 h 1720299"/>
              <a:gd name="connsiteX1061" fmla="*/ 719882 w 1878763"/>
              <a:gd name="connsiteY1061" fmla="*/ 0 h 1720299"/>
              <a:gd name="connsiteX1062" fmla="*/ 719882 w 1878763"/>
              <a:gd name="connsiteY1062" fmla="*/ 27432 h 1720299"/>
              <a:gd name="connsiteX1063" fmla="*/ 692450 w 1878763"/>
              <a:gd name="connsiteY1063" fmla="*/ 27432 h 1720299"/>
              <a:gd name="connsiteX1064" fmla="*/ 576340 w 1878763"/>
              <a:gd name="connsiteY1064" fmla="*/ 0 h 1720299"/>
              <a:gd name="connsiteX1065" fmla="*/ 603772 w 1878763"/>
              <a:gd name="connsiteY1065" fmla="*/ 0 h 1720299"/>
              <a:gd name="connsiteX1066" fmla="*/ 603772 w 1878763"/>
              <a:gd name="connsiteY1066" fmla="*/ 27432 h 1720299"/>
              <a:gd name="connsiteX1067" fmla="*/ 576340 w 1878763"/>
              <a:gd name="connsiteY1067" fmla="*/ 27432 h 1720299"/>
              <a:gd name="connsiteX1068" fmla="*/ 456165 w 1878763"/>
              <a:gd name="connsiteY1068" fmla="*/ 0 h 1720299"/>
              <a:gd name="connsiteX1069" fmla="*/ 483597 w 1878763"/>
              <a:gd name="connsiteY1069" fmla="*/ 0 h 1720299"/>
              <a:gd name="connsiteX1070" fmla="*/ 483597 w 1878763"/>
              <a:gd name="connsiteY1070" fmla="*/ 27432 h 1720299"/>
              <a:gd name="connsiteX1071" fmla="*/ 456165 w 1878763"/>
              <a:gd name="connsiteY1071" fmla="*/ 27432 h 1720299"/>
              <a:gd name="connsiteX1072" fmla="*/ 340656 w 1878763"/>
              <a:gd name="connsiteY1072" fmla="*/ 0 h 1720299"/>
              <a:gd name="connsiteX1073" fmla="*/ 368088 w 1878763"/>
              <a:gd name="connsiteY1073" fmla="*/ 0 h 1720299"/>
              <a:gd name="connsiteX1074" fmla="*/ 368088 w 1878763"/>
              <a:gd name="connsiteY1074" fmla="*/ 27432 h 1720299"/>
              <a:gd name="connsiteX1075" fmla="*/ 340656 w 1878763"/>
              <a:gd name="connsiteY1075" fmla="*/ 27432 h 1720299"/>
              <a:gd name="connsiteX1076" fmla="*/ 226483 w 1878763"/>
              <a:gd name="connsiteY1076" fmla="*/ 0 h 1720299"/>
              <a:gd name="connsiteX1077" fmla="*/ 253915 w 1878763"/>
              <a:gd name="connsiteY1077" fmla="*/ 0 h 1720299"/>
              <a:gd name="connsiteX1078" fmla="*/ 253915 w 1878763"/>
              <a:gd name="connsiteY1078" fmla="*/ 27432 h 1720299"/>
              <a:gd name="connsiteX1079" fmla="*/ 226483 w 1878763"/>
              <a:gd name="connsiteY1079" fmla="*/ 27432 h 1720299"/>
              <a:gd name="connsiteX1080" fmla="*/ 114173 w 1878763"/>
              <a:gd name="connsiteY1080" fmla="*/ 0 h 1720299"/>
              <a:gd name="connsiteX1081" fmla="*/ 141605 w 1878763"/>
              <a:gd name="connsiteY1081" fmla="*/ 0 h 1720299"/>
              <a:gd name="connsiteX1082" fmla="*/ 141605 w 1878763"/>
              <a:gd name="connsiteY1082" fmla="*/ 27432 h 1720299"/>
              <a:gd name="connsiteX1083" fmla="*/ 114173 w 1878763"/>
              <a:gd name="connsiteY1083" fmla="*/ 27432 h 1720299"/>
              <a:gd name="connsiteX1084" fmla="*/ 0 w 1878763"/>
              <a:gd name="connsiteY1084" fmla="*/ 0 h 1720299"/>
              <a:gd name="connsiteX1085" fmla="*/ 27432 w 1878763"/>
              <a:gd name="connsiteY1085" fmla="*/ 0 h 1720299"/>
              <a:gd name="connsiteX1086" fmla="*/ 27432 w 1878763"/>
              <a:gd name="connsiteY1086" fmla="*/ 27432 h 1720299"/>
              <a:gd name="connsiteX1087" fmla="*/ 0 w 1878763"/>
              <a:gd name="connsiteY1087" fmla="*/ 27432 h 172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</a:cxnLst>
            <a:rect l="l" t="t" r="r" b="b"/>
            <a:pathLst>
              <a:path w="1878763" h="1720299">
                <a:moveTo>
                  <a:pt x="1851331" y="1692867"/>
                </a:moveTo>
                <a:lnTo>
                  <a:pt x="1878763" y="1692867"/>
                </a:lnTo>
                <a:lnTo>
                  <a:pt x="1878763" y="1720299"/>
                </a:lnTo>
                <a:lnTo>
                  <a:pt x="1851331" y="1720299"/>
                </a:lnTo>
                <a:close/>
                <a:moveTo>
                  <a:pt x="1737031" y="1692867"/>
                </a:moveTo>
                <a:lnTo>
                  <a:pt x="1764463" y="1692867"/>
                </a:lnTo>
                <a:lnTo>
                  <a:pt x="1764463" y="1720299"/>
                </a:lnTo>
                <a:lnTo>
                  <a:pt x="1737031" y="1720299"/>
                </a:lnTo>
                <a:close/>
                <a:moveTo>
                  <a:pt x="1625112" y="1692867"/>
                </a:moveTo>
                <a:lnTo>
                  <a:pt x="1652544" y="1692867"/>
                </a:lnTo>
                <a:lnTo>
                  <a:pt x="1652544" y="1720299"/>
                </a:lnTo>
                <a:lnTo>
                  <a:pt x="1625112" y="1720299"/>
                </a:lnTo>
                <a:close/>
                <a:moveTo>
                  <a:pt x="1510812" y="1692867"/>
                </a:moveTo>
                <a:lnTo>
                  <a:pt x="1538244" y="1692867"/>
                </a:lnTo>
                <a:lnTo>
                  <a:pt x="1538244" y="1720299"/>
                </a:lnTo>
                <a:lnTo>
                  <a:pt x="1510812" y="1720299"/>
                </a:lnTo>
                <a:close/>
                <a:moveTo>
                  <a:pt x="1394702" y="1692867"/>
                </a:moveTo>
                <a:lnTo>
                  <a:pt x="1422134" y="1692867"/>
                </a:lnTo>
                <a:lnTo>
                  <a:pt x="1422134" y="1720299"/>
                </a:lnTo>
                <a:lnTo>
                  <a:pt x="1394702" y="1720299"/>
                </a:lnTo>
                <a:close/>
                <a:moveTo>
                  <a:pt x="1278592" y="1692867"/>
                </a:moveTo>
                <a:lnTo>
                  <a:pt x="1306024" y="1692867"/>
                </a:lnTo>
                <a:lnTo>
                  <a:pt x="1306024" y="1720299"/>
                </a:lnTo>
                <a:lnTo>
                  <a:pt x="1278592" y="1720299"/>
                </a:lnTo>
                <a:close/>
                <a:moveTo>
                  <a:pt x="1162482" y="1692867"/>
                </a:moveTo>
                <a:lnTo>
                  <a:pt x="1189914" y="1692867"/>
                </a:lnTo>
                <a:lnTo>
                  <a:pt x="1189914" y="1720299"/>
                </a:lnTo>
                <a:lnTo>
                  <a:pt x="1162482" y="1720299"/>
                </a:lnTo>
                <a:close/>
                <a:moveTo>
                  <a:pt x="1042307" y="1692867"/>
                </a:moveTo>
                <a:lnTo>
                  <a:pt x="1069739" y="1692867"/>
                </a:lnTo>
                <a:lnTo>
                  <a:pt x="1069739" y="1720299"/>
                </a:lnTo>
                <a:lnTo>
                  <a:pt x="1042307" y="1720299"/>
                </a:lnTo>
                <a:close/>
                <a:moveTo>
                  <a:pt x="926798" y="1692867"/>
                </a:moveTo>
                <a:lnTo>
                  <a:pt x="954230" y="1692867"/>
                </a:lnTo>
                <a:lnTo>
                  <a:pt x="954230" y="1720299"/>
                </a:lnTo>
                <a:lnTo>
                  <a:pt x="926798" y="1720299"/>
                </a:lnTo>
                <a:close/>
                <a:moveTo>
                  <a:pt x="812625" y="1692867"/>
                </a:moveTo>
                <a:lnTo>
                  <a:pt x="840057" y="1692867"/>
                </a:lnTo>
                <a:lnTo>
                  <a:pt x="840057" y="1720299"/>
                </a:lnTo>
                <a:lnTo>
                  <a:pt x="812625" y="1720299"/>
                </a:lnTo>
                <a:close/>
                <a:moveTo>
                  <a:pt x="692450" y="1692867"/>
                </a:moveTo>
                <a:lnTo>
                  <a:pt x="719882" y="1692867"/>
                </a:lnTo>
                <a:lnTo>
                  <a:pt x="719882" y="1720299"/>
                </a:lnTo>
                <a:lnTo>
                  <a:pt x="692450" y="1720299"/>
                </a:lnTo>
                <a:close/>
                <a:moveTo>
                  <a:pt x="576340" y="1692867"/>
                </a:moveTo>
                <a:lnTo>
                  <a:pt x="603772" y="1692867"/>
                </a:lnTo>
                <a:lnTo>
                  <a:pt x="603772" y="1720299"/>
                </a:lnTo>
                <a:lnTo>
                  <a:pt x="576340" y="1720299"/>
                </a:lnTo>
                <a:close/>
                <a:moveTo>
                  <a:pt x="456165" y="1692867"/>
                </a:moveTo>
                <a:lnTo>
                  <a:pt x="483597" y="1692867"/>
                </a:lnTo>
                <a:lnTo>
                  <a:pt x="483597" y="1720299"/>
                </a:lnTo>
                <a:lnTo>
                  <a:pt x="456165" y="1720299"/>
                </a:lnTo>
                <a:close/>
                <a:moveTo>
                  <a:pt x="340656" y="1692867"/>
                </a:moveTo>
                <a:lnTo>
                  <a:pt x="368088" y="1692867"/>
                </a:lnTo>
                <a:lnTo>
                  <a:pt x="368088" y="1720299"/>
                </a:lnTo>
                <a:lnTo>
                  <a:pt x="340656" y="1720299"/>
                </a:lnTo>
                <a:close/>
                <a:moveTo>
                  <a:pt x="226483" y="1692867"/>
                </a:moveTo>
                <a:lnTo>
                  <a:pt x="253915" y="1692867"/>
                </a:lnTo>
                <a:lnTo>
                  <a:pt x="253915" y="1720299"/>
                </a:lnTo>
                <a:lnTo>
                  <a:pt x="226483" y="1720299"/>
                </a:lnTo>
                <a:close/>
                <a:moveTo>
                  <a:pt x="114173" y="1692867"/>
                </a:moveTo>
                <a:lnTo>
                  <a:pt x="141605" y="1692867"/>
                </a:lnTo>
                <a:lnTo>
                  <a:pt x="141605" y="1720299"/>
                </a:lnTo>
                <a:lnTo>
                  <a:pt x="114173" y="1720299"/>
                </a:lnTo>
                <a:close/>
                <a:moveTo>
                  <a:pt x="0" y="1692867"/>
                </a:moveTo>
                <a:lnTo>
                  <a:pt x="27432" y="1692867"/>
                </a:lnTo>
                <a:lnTo>
                  <a:pt x="27432" y="1720299"/>
                </a:lnTo>
                <a:lnTo>
                  <a:pt x="0" y="1720299"/>
                </a:lnTo>
                <a:close/>
                <a:moveTo>
                  <a:pt x="1851331" y="1579360"/>
                </a:moveTo>
                <a:lnTo>
                  <a:pt x="1878763" y="1579360"/>
                </a:lnTo>
                <a:lnTo>
                  <a:pt x="1878763" y="1606792"/>
                </a:lnTo>
                <a:lnTo>
                  <a:pt x="1851331" y="1606792"/>
                </a:lnTo>
                <a:close/>
                <a:moveTo>
                  <a:pt x="1737031" y="1579360"/>
                </a:moveTo>
                <a:lnTo>
                  <a:pt x="1764463" y="1579360"/>
                </a:lnTo>
                <a:lnTo>
                  <a:pt x="1764463" y="1606792"/>
                </a:lnTo>
                <a:lnTo>
                  <a:pt x="1737031" y="1606792"/>
                </a:lnTo>
                <a:close/>
                <a:moveTo>
                  <a:pt x="1625112" y="1579360"/>
                </a:moveTo>
                <a:lnTo>
                  <a:pt x="1652544" y="1579360"/>
                </a:lnTo>
                <a:lnTo>
                  <a:pt x="1652544" y="1606792"/>
                </a:lnTo>
                <a:lnTo>
                  <a:pt x="1625112" y="1606792"/>
                </a:lnTo>
                <a:close/>
                <a:moveTo>
                  <a:pt x="1510812" y="1579360"/>
                </a:moveTo>
                <a:lnTo>
                  <a:pt x="1538244" y="1579360"/>
                </a:lnTo>
                <a:lnTo>
                  <a:pt x="1538244" y="1606792"/>
                </a:lnTo>
                <a:lnTo>
                  <a:pt x="1510812" y="1606792"/>
                </a:lnTo>
                <a:close/>
                <a:moveTo>
                  <a:pt x="1394702" y="1579360"/>
                </a:moveTo>
                <a:lnTo>
                  <a:pt x="1422134" y="1579360"/>
                </a:lnTo>
                <a:lnTo>
                  <a:pt x="1422134" y="1606792"/>
                </a:lnTo>
                <a:lnTo>
                  <a:pt x="1394702" y="1606792"/>
                </a:lnTo>
                <a:close/>
                <a:moveTo>
                  <a:pt x="1278592" y="1579360"/>
                </a:moveTo>
                <a:lnTo>
                  <a:pt x="1306024" y="1579360"/>
                </a:lnTo>
                <a:lnTo>
                  <a:pt x="1306024" y="1606792"/>
                </a:lnTo>
                <a:lnTo>
                  <a:pt x="1278592" y="1606792"/>
                </a:lnTo>
                <a:close/>
                <a:moveTo>
                  <a:pt x="1162482" y="1579360"/>
                </a:moveTo>
                <a:lnTo>
                  <a:pt x="1189914" y="1579360"/>
                </a:lnTo>
                <a:lnTo>
                  <a:pt x="1189914" y="1606792"/>
                </a:lnTo>
                <a:lnTo>
                  <a:pt x="1162482" y="1606792"/>
                </a:lnTo>
                <a:close/>
                <a:moveTo>
                  <a:pt x="1042307" y="1579360"/>
                </a:moveTo>
                <a:lnTo>
                  <a:pt x="1069739" y="1579360"/>
                </a:lnTo>
                <a:lnTo>
                  <a:pt x="1069739" y="1606792"/>
                </a:lnTo>
                <a:lnTo>
                  <a:pt x="1042307" y="1606792"/>
                </a:lnTo>
                <a:close/>
                <a:moveTo>
                  <a:pt x="926798" y="1579360"/>
                </a:moveTo>
                <a:lnTo>
                  <a:pt x="954230" y="1579360"/>
                </a:lnTo>
                <a:lnTo>
                  <a:pt x="954230" y="1606792"/>
                </a:lnTo>
                <a:lnTo>
                  <a:pt x="926798" y="1606792"/>
                </a:lnTo>
                <a:close/>
                <a:moveTo>
                  <a:pt x="812625" y="1579360"/>
                </a:moveTo>
                <a:lnTo>
                  <a:pt x="840057" y="1579360"/>
                </a:lnTo>
                <a:lnTo>
                  <a:pt x="840057" y="1606792"/>
                </a:lnTo>
                <a:lnTo>
                  <a:pt x="812625" y="1606792"/>
                </a:lnTo>
                <a:close/>
                <a:moveTo>
                  <a:pt x="692450" y="1579360"/>
                </a:moveTo>
                <a:lnTo>
                  <a:pt x="719882" y="1579360"/>
                </a:lnTo>
                <a:lnTo>
                  <a:pt x="719882" y="1606792"/>
                </a:lnTo>
                <a:lnTo>
                  <a:pt x="692450" y="1606792"/>
                </a:lnTo>
                <a:close/>
                <a:moveTo>
                  <a:pt x="576340" y="1579360"/>
                </a:moveTo>
                <a:lnTo>
                  <a:pt x="603772" y="1579360"/>
                </a:lnTo>
                <a:lnTo>
                  <a:pt x="603772" y="1606792"/>
                </a:lnTo>
                <a:lnTo>
                  <a:pt x="576340" y="1606792"/>
                </a:lnTo>
                <a:close/>
                <a:moveTo>
                  <a:pt x="456165" y="1579360"/>
                </a:moveTo>
                <a:lnTo>
                  <a:pt x="483597" y="1579360"/>
                </a:lnTo>
                <a:lnTo>
                  <a:pt x="483597" y="1606792"/>
                </a:lnTo>
                <a:lnTo>
                  <a:pt x="456165" y="1606792"/>
                </a:lnTo>
                <a:close/>
                <a:moveTo>
                  <a:pt x="340656" y="1579360"/>
                </a:moveTo>
                <a:lnTo>
                  <a:pt x="368088" y="1579360"/>
                </a:lnTo>
                <a:lnTo>
                  <a:pt x="368088" y="1606792"/>
                </a:lnTo>
                <a:lnTo>
                  <a:pt x="340656" y="1606792"/>
                </a:lnTo>
                <a:close/>
                <a:moveTo>
                  <a:pt x="226483" y="1579360"/>
                </a:moveTo>
                <a:lnTo>
                  <a:pt x="253915" y="1579360"/>
                </a:lnTo>
                <a:lnTo>
                  <a:pt x="253915" y="1606792"/>
                </a:lnTo>
                <a:lnTo>
                  <a:pt x="226483" y="1606792"/>
                </a:lnTo>
                <a:close/>
                <a:moveTo>
                  <a:pt x="114173" y="1579360"/>
                </a:moveTo>
                <a:lnTo>
                  <a:pt x="141605" y="1579360"/>
                </a:lnTo>
                <a:lnTo>
                  <a:pt x="141605" y="1606792"/>
                </a:lnTo>
                <a:lnTo>
                  <a:pt x="114173" y="1606792"/>
                </a:lnTo>
                <a:close/>
                <a:moveTo>
                  <a:pt x="0" y="1579360"/>
                </a:moveTo>
                <a:lnTo>
                  <a:pt x="27432" y="1579360"/>
                </a:lnTo>
                <a:lnTo>
                  <a:pt x="27432" y="1606792"/>
                </a:lnTo>
                <a:lnTo>
                  <a:pt x="0" y="1606792"/>
                </a:lnTo>
                <a:close/>
                <a:moveTo>
                  <a:pt x="1851331" y="1469030"/>
                </a:moveTo>
                <a:lnTo>
                  <a:pt x="1878763" y="1469030"/>
                </a:lnTo>
                <a:lnTo>
                  <a:pt x="1878763" y="1496462"/>
                </a:lnTo>
                <a:lnTo>
                  <a:pt x="1851331" y="1496462"/>
                </a:lnTo>
                <a:close/>
                <a:moveTo>
                  <a:pt x="1737031" y="1469030"/>
                </a:moveTo>
                <a:lnTo>
                  <a:pt x="1764463" y="1469030"/>
                </a:lnTo>
                <a:lnTo>
                  <a:pt x="1764463" y="1496462"/>
                </a:lnTo>
                <a:lnTo>
                  <a:pt x="1737031" y="1496462"/>
                </a:lnTo>
                <a:close/>
                <a:moveTo>
                  <a:pt x="1625112" y="1469030"/>
                </a:moveTo>
                <a:lnTo>
                  <a:pt x="1652544" y="1469030"/>
                </a:lnTo>
                <a:lnTo>
                  <a:pt x="1652544" y="1496462"/>
                </a:lnTo>
                <a:lnTo>
                  <a:pt x="1625112" y="1496462"/>
                </a:lnTo>
                <a:close/>
                <a:moveTo>
                  <a:pt x="1510812" y="1469030"/>
                </a:moveTo>
                <a:lnTo>
                  <a:pt x="1538244" y="1469030"/>
                </a:lnTo>
                <a:lnTo>
                  <a:pt x="1538244" y="1496462"/>
                </a:lnTo>
                <a:lnTo>
                  <a:pt x="1510812" y="1496462"/>
                </a:lnTo>
                <a:close/>
                <a:moveTo>
                  <a:pt x="1394702" y="1469030"/>
                </a:moveTo>
                <a:lnTo>
                  <a:pt x="1422134" y="1469030"/>
                </a:lnTo>
                <a:lnTo>
                  <a:pt x="1422134" y="1496462"/>
                </a:lnTo>
                <a:lnTo>
                  <a:pt x="1394702" y="1496462"/>
                </a:lnTo>
                <a:close/>
                <a:moveTo>
                  <a:pt x="1278592" y="1469030"/>
                </a:moveTo>
                <a:lnTo>
                  <a:pt x="1306024" y="1469030"/>
                </a:lnTo>
                <a:lnTo>
                  <a:pt x="1306024" y="1496462"/>
                </a:lnTo>
                <a:lnTo>
                  <a:pt x="1278592" y="1496462"/>
                </a:lnTo>
                <a:close/>
                <a:moveTo>
                  <a:pt x="1162482" y="1469030"/>
                </a:moveTo>
                <a:lnTo>
                  <a:pt x="1189914" y="1469030"/>
                </a:lnTo>
                <a:lnTo>
                  <a:pt x="1189914" y="1496462"/>
                </a:lnTo>
                <a:lnTo>
                  <a:pt x="1162482" y="1496462"/>
                </a:lnTo>
                <a:close/>
                <a:moveTo>
                  <a:pt x="1042307" y="1469030"/>
                </a:moveTo>
                <a:lnTo>
                  <a:pt x="1069739" y="1469030"/>
                </a:lnTo>
                <a:lnTo>
                  <a:pt x="1069739" y="1496462"/>
                </a:lnTo>
                <a:lnTo>
                  <a:pt x="1042307" y="1496462"/>
                </a:lnTo>
                <a:close/>
                <a:moveTo>
                  <a:pt x="926798" y="1469030"/>
                </a:moveTo>
                <a:lnTo>
                  <a:pt x="954230" y="1469030"/>
                </a:lnTo>
                <a:lnTo>
                  <a:pt x="954230" y="1496462"/>
                </a:lnTo>
                <a:lnTo>
                  <a:pt x="926798" y="1496462"/>
                </a:lnTo>
                <a:close/>
                <a:moveTo>
                  <a:pt x="812625" y="1469030"/>
                </a:moveTo>
                <a:lnTo>
                  <a:pt x="840057" y="1469030"/>
                </a:lnTo>
                <a:lnTo>
                  <a:pt x="840057" y="1496462"/>
                </a:lnTo>
                <a:lnTo>
                  <a:pt x="812625" y="1496462"/>
                </a:lnTo>
                <a:close/>
                <a:moveTo>
                  <a:pt x="692450" y="1469030"/>
                </a:moveTo>
                <a:lnTo>
                  <a:pt x="719882" y="1469030"/>
                </a:lnTo>
                <a:lnTo>
                  <a:pt x="719882" y="1496462"/>
                </a:lnTo>
                <a:lnTo>
                  <a:pt x="692450" y="1496462"/>
                </a:lnTo>
                <a:close/>
                <a:moveTo>
                  <a:pt x="576340" y="1469030"/>
                </a:moveTo>
                <a:lnTo>
                  <a:pt x="603772" y="1469030"/>
                </a:lnTo>
                <a:lnTo>
                  <a:pt x="603772" y="1496462"/>
                </a:lnTo>
                <a:lnTo>
                  <a:pt x="576340" y="1496462"/>
                </a:lnTo>
                <a:close/>
                <a:moveTo>
                  <a:pt x="456165" y="1469030"/>
                </a:moveTo>
                <a:lnTo>
                  <a:pt x="483597" y="1469030"/>
                </a:lnTo>
                <a:lnTo>
                  <a:pt x="483597" y="1496462"/>
                </a:lnTo>
                <a:lnTo>
                  <a:pt x="456165" y="1496462"/>
                </a:lnTo>
                <a:close/>
                <a:moveTo>
                  <a:pt x="340656" y="1469030"/>
                </a:moveTo>
                <a:lnTo>
                  <a:pt x="368088" y="1469030"/>
                </a:lnTo>
                <a:lnTo>
                  <a:pt x="368088" y="1496462"/>
                </a:lnTo>
                <a:lnTo>
                  <a:pt x="340656" y="1496462"/>
                </a:lnTo>
                <a:close/>
                <a:moveTo>
                  <a:pt x="226483" y="1469030"/>
                </a:moveTo>
                <a:lnTo>
                  <a:pt x="253915" y="1469030"/>
                </a:lnTo>
                <a:lnTo>
                  <a:pt x="253915" y="1496462"/>
                </a:lnTo>
                <a:lnTo>
                  <a:pt x="226483" y="1496462"/>
                </a:lnTo>
                <a:close/>
                <a:moveTo>
                  <a:pt x="114173" y="1469030"/>
                </a:moveTo>
                <a:lnTo>
                  <a:pt x="141605" y="1469030"/>
                </a:lnTo>
                <a:lnTo>
                  <a:pt x="141605" y="1496462"/>
                </a:lnTo>
                <a:lnTo>
                  <a:pt x="114173" y="1496462"/>
                </a:lnTo>
                <a:close/>
                <a:moveTo>
                  <a:pt x="0" y="1469030"/>
                </a:moveTo>
                <a:lnTo>
                  <a:pt x="27432" y="1469030"/>
                </a:lnTo>
                <a:lnTo>
                  <a:pt x="27432" y="1496462"/>
                </a:lnTo>
                <a:lnTo>
                  <a:pt x="0" y="1496462"/>
                </a:lnTo>
                <a:close/>
                <a:moveTo>
                  <a:pt x="1851331" y="1355523"/>
                </a:moveTo>
                <a:lnTo>
                  <a:pt x="1878763" y="1355523"/>
                </a:lnTo>
                <a:lnTo>
                  <a:pt x="1878763" y="1382955"/>
                </a:lnTo>
                <a:lnTo>
                  <a:pt x="1851331" y="1382955"/>
                </a:lnTo>
                <a:close/>
                <a:moveTo>
                  <a:pt x="1737031" y="1355523"/>
                </a:moveTo>
                <a:lnTo>
                  <a:pt x="1764463" y="1355523"/>
                </a:lnTo>
                <a:lnTo>
                  <a:pt x="1764463" y="1382955"/>
                </a:lnTo>
                <a:lnTo>
                  <a:pt x="1737031" y="1382955"/>
                </a:lnTo>
                <a:close/>
                <a:moveTo>
                  <a:pt x="1625112" y="1355523"/>
                </a:moveTo>
                <a:lnTo>
                  <a:pt x="1652544" y="1355523"/>
                </a:lnTo>
                <a:lnTo>
                  <a:pt x="1652544" y="1382955"/>
                </a:lnTo>
                <a:lnTo>
                  <a:pt x="1625112" y="1382955"/>
                </a:lnTo>
                <a:close/>
                <a:moveTo>
                  <a:pt x="1510812" y="1355523"/>
                </a:moveTo>
                <a:lnTo>
                  <a:pt x="1538244" y="1355523"/>
                </a:lnTo>
                <a:lnTo>
                  <a:pt x="1538244" y="1382955"/>
                </a:lnTo>
                <a:lnTo>
                  <a:pt x="1510812" y="1382955"/>
                </a:lnTo>
                <a:close/>
                <a:moveTo>
                  <a:pt x="1394702" y="1355523"/>
                </a:moveTo>
                <a:lnTo>
                  <a:pt x="1422134" y="1355523"/>
                </a:lnTo>
                <a:lnTo>
                  <a:pt x="1422134" y="1382955"/>
                </a:lnTo>
                <a:lnTo>
                  <a:pt x="1394702" y="1382955"/>
                </a:lnTo>
                <a:close/>
                <a:moveTo>
                  <a:pt x="1278592" y="1355523"/>
                </a:moveTo>
                <a:lnTo>
                  <a:pt x="1306024" y="1355523"/>
                </a:lnTo>
                <a:lnTo>
                  <a:pt x="1306024" y="1382955"/>
                </a:lnTo>
                <a:lnTo>
                  <a:pt x="1278592" y="1382955"/>
                </a:lnTo>
                <a:close/>
                <a:moveTo>
                  <a:pt x="1162482" y="1355523"/>
                </a:moveTo>
                <a:lnTo>
                  <a:pt x="1189914" y="1355523"/>
                </a:lnTo>
                <a:lnTo>
                  <a:pt x="1189914" y="1382955"/>
                </a:lnTo>
                <a:lnTo>
                  <a:pt x="1162482" y="1382955"/>
                </a:lnTo>
                <a:close/>
                <a:moveTo>
                  <a:pt x="1042307" y="1355523"/>
                </a:moveTo>
                <a:lnTo>
                  <a:pt x="1069739" y="1355523"/>
                </a:lnTo>
                <a:lnTo>
                  <a:pt x="1069739" y="1382955"/>
                </a:lnTo>
                <a:lnTo>
                  <a:pt x="1042307" y="1382955"/>
                </a:lnTo>
                <a:close/>
                <a:moveTo>
                  <a:pt x="926798" y="1355523"/>
                </a:moveTo>
                <a:lnTo>
                  <a:pt x="954230" y="1355523"/>
                </a:lnTo>
                <a:lnTo>
                  <a:pt x="954230" y="1382955"/>
                </a:lnTo>
                <a:lnTo>
                  <a:pt x="926798" y="1382955"/>
                </a:lnTo>
                <a:close/>
                <a:moveTo>
                  <a:pt x="812625" y="1355523"/>
                </a:moveTo>
                <a:lnTo>
                  <a:pt x="840057" y="1355523"/>
                </a:lnTo>
                <a:lnTo>
                  <a:pt x="840057" y="1382955"/>
                </a:lnTo>
                <a:lnTo>
                  <a:pt x="812625" y="1382955"/>
                </a:lnTo>
                <a:close/>
                <a:moveTo>
                  <a:pt x="692450" y="1355523"/>
                </a:moveTo>
                <a:lnTo>
                  <a:pt x="719882" y="1355523"/>
                </a:lnTo>
                <a:lnTo>
                  <a:pt x="719882" y="1382955"/>
                </a:lnTo>
                <a:lnTo>
                  <a:pt x="692450" y="1382955"/>
                </a:lnTo>
                <a:close/>
                <a:moveTo>
                  <a:pt x="576340" y="1355523"/>
                </a:moveTo>
                <a:lnTo>
                  <a:pt x="603772" y="1355523"/>
                </a:lnTo>
                <a:lnTo>
                  <a:pt x="603772" y="1382955"/>
                </a:lnTo>
                <a:lnTo>
                  <a:pt x="576340" y="1382955"/>
                </a:lnTo>
                <a:close/>
                <a:moveTo>
                  <a:pt x="456165" y="1355523"/>
                </a:moveTo>
                <a:lnTo>
                  <a:pt x="483597" y="1355523"/>
                </a:lnTo>
                <a:lnTo>
                  <a:pt x="483597" y="1382955"/>
                </a:lnTo>
                <a:lnTo>
                  <a:pt x="456165" y="1382955"/>
                </a:lnTo>
                <a:close/>
                <a:moveTo>
                  <a:pt x="340656" y="1355523"/>
                </a:moveTo>
                <a:lnTo>
                  <a:pt x="368088" y="1355523"/>
                </a:lnTo>
                <a:lnTo>
                  <a:pt x="368088" y="1382955"/>
                </a:lnTo>
                <a:lnTo>
                  <a:pt x="340656" y="1382955"/>
                </a:lnTo>
                <a:close/>
                <a:moveTo>
                  <a:pt x="226483" y="1355523"/>
                </a:moveTo>
                <a:lnTo>
                  <a:pt x="253915" y="1355523"/>
                </a:lnTo>
                <a:lnTo>
                  <a:pt x="253915" y="1382955"/>
                </a:lnTo>
                <a:lnTo>
                  <a:pt x="226483" y="1382955"/>
                </a:lnTo>
                <a:close/>
                <a:moveTo>
                  <a:pt x="114173" y="1355523"/>
                </a:moveTo>
                <a:lnTo>
                  <a:pt x="141605" y="1355523"/>
                </a:lnTo>
                <a:lnTo>
                  <a:pt x="141605" y="1382955"/>
                </a:lnTo>
                <a:lnTo>
                  <a:pt x="114173" y="1382955"/>
                </a:lnTo>
                <a:close/>
                <a:moveTo>
                  <a:pt x="0" y="1355523"/>
                </a:moveTo>
                <a:lnTo>
                  <a:pt x="27432" y="1355523"/>
                </a:lnTo>
                <a:lnTo>
                  <a:pt x="27432" y="1382955"/>
                </a:lnTo>
                <a:lnTo>
                  <a:pt x="0" y="1382955"/>
                </a:lnTo>
                <a:close/>
                <a:moveTo>
                  <a:pt x="1851331" y="1242220"/>
                </a:moveTo>
                <a:lnTo>
                  <a:pt x="1878763" y="1242220"/>
                </a:lnTo>
                <a:lnTo>
                  <a:pt x="1878763" y="1269652"/>
                </a:lnTo>
                <a:lnTo>
                  <a:pt x="1851331" y="1269652"/>
                </a:lnTo>
                <a:close/>
                <a:moveTo>
                  <a:pt x="1737031" y="1242220"/>
                </a:moveTo>
                <a:lnTo>
                  <a:pt x="1764463" y="1242220"/>
                </a:lnTo>
                <a:lnTo>
                  <a:pt x="1764463" y="1269652"/>
                </a:lnTo>
                <a:lnTo>
                  <a:pt x="1737031" y="1269652"/>
                </a:lnTo>
                <a:close/>
                <a:moveTo>
                  <a:pt x="1625112" y="1242220"/>
                </a:moveTo>
                <a:lnTo>
                  <a:pt x="1652544" y="1242220"/>
                </a:lnTo>
                <a:lnTo>
                  <a:pt x="1652544" y="1269652"/>
                </a:lnTo>
                <a:lnTo>
                  <a:pt x="1625112" y="1269652"/>
                </a:lnTo>
                <a:close/>
                <a:moveTo>
                  <a:pt x="1510812" y="1242220"/>
                </a:moveTo>
                <a:lnTo>
                  <a:pt x="1538244" y="1242220"/>
                </a:lnTo>
                <a:lnTo>
                  <a:pt x="1538244" y="1269652"/>
                </a:lnTo>
                <a:lnTo>
                  <a:pt x="1510812" y="1269652"/>
                </a:lnTo>
                <a:close/>
                <a:moveTo>
                  <a:pt x="1394702" y="1242220"/>
                </a:moveTo>
                <a:lnTo>
                  <a:pt x="1422134" y="1242220"/>
                </a:lnTo>
                <a:lnTo>
                  <a:pt x="1422134" y="1269652"/>
                </a:lnTo>
                <a:lnTo>
                  <a:pt x="1394702" y="1269652"/>
                </a:lnTo>
                <a:close/>
                <a:moveTo>
                  <a:pt x="1278592" y="1242220"/>
                </a:moveTo>
                <a:lnTo>
                  <a:pt x="1306024" y="1242220"/>
                </a:lnTo>
                <a:lnTo>
                  <a:pt x="1306024" y="1269652"/>
                </a:lnTo>
                <a:lnTo>
                  <a:pt x="1278592" y="1269652"/>
                </a:lnTo>
                <a:close/>
                <a:moveTo>
                  <a:pt x="1162482" y="1242220"/>
                </a:moveTo>
                <a:lnTo>
                  <a:pt x="1189914" y="1242220"/>
                </a:lnTo>
                <a:lnTo>
                  <a:pt x="1189914" y="1269652"/>
                </a:lnTo>
                <a:lnTo>
                  <a:pt x="1162482" y="1269652"/>
                </a:lnTo>
                <a:close/>
                <a:moveTo>
                  <a:pt x="1042307" y="1242220"/>
                </a:moveTo>
                <a:lnTo>
                  <a:pt x="1069739" y="1242220"/>
                </a:lnTo>
                <a:lnTo>
                  <a:pt x="1069739" y="1269652"/>
                </a:lnTo>
                <a:lnTo>
                  <a:pt x="1042307" y="1269652"/>
                </a:lnTo>
                <a:close/>
                <a:moveTo>
                  <a:pt x="926798" y="1242220"/>
                </a:moveTo>
                <a:lnTo>
                  <a:pt x="954230" y="1242220"/>
                </a:lnTo>
                <a:lnTo>
                  <a:pt x="954230" y="1269652"/>
                </a:lnTo>
                <a:lnTo>
                  <a:pt x="926798" y="1269652"/>
                </a:lnTo>
                <a:close/>
                <a:moveTo>
                  <a:pt x="812625" y="1242220"/>
                </a:moveTo>
                <a:lnTo>
                  <a:pt x="840057" y="1242220"/>
                </a:lnTo>
                <a:lnTo>
                  <a:pt x="840057" y="1269652"/>
                </a:lnTo>
                <a:lnTo>
                  <a:pt x="812625" y="1269652"/>
                </a:lnTo>
                <a:close/>
                <a:moveTo>
                  <a:pt x="692450" y="1242220"/>
                </a:moveTo>
                <a:lnTo>
                  <a:pt x="719882" y="1242220"/>
                </a:lnTo>
                <a:lnTo>
                  <a:pt x="719882" y="1269652"/>
                </a:lnTo>
                <a:lnTo>
                  <a:pt x="692450" y="1269652"/>
                </a:lnTo>
                <a:close/>
                <a:moveTo>
                  <a:pt x="576340" y="1242220"/>
                </a:moveTo>
                <a:lnTo>
                  <a:pt x="603772" y="1242220"/>
                </a:lnTo>
                <a:lnTo>
                  <a:pt x="603772" y="1269652"/>
                </a:lnTo>
                <a:lnTo>
                  <a:pt x="576340" y="1269652"/>
                </a:lnTo>
                <a:close/>
                <a:moveTo>
                  <a:pt x="456165" y="1242220"/>
                </a:moveTo>
                <a:lnTo>
                  <a:pt x="483597" y="1242220"/>
                </a:lnTo>
                <a:lnTo>
                  <a:pt x="483597" y="1269652"/>
                </a:lnTo>
                <a:lnTo>
                  <a:pt x="456165" y="1269652"/>
                </a:lnTo>
                <a:close/>
                <a:moveTo>
                  <a:pt x="340656" y="1242220"/>
                </a:moveTo>
                <a:lnTo>
                  <a:pt x="368088" y="1242220"/>
                </a:lnTo>
                <a:lnTo>
                  <a:pt x="368088" y="1269652"/>
                </a:lnTo>
                <a:lnTo>
                  <a:pt x="340656" y="1269652"/>
                </a:lnTo>
                <a:close/>
                <a:moveTo>
                  <a:pt x="226483" y="1242220"/>
                </a:moveTo>
                <a:lnTo>
                  <a:pt x="253915" y="1242220"/>
                </a:lnTo>
                <a:lnTo>
                  <a:pt x="253915" y="1269652"/>
                </a:lnTo>
                <a:lnTo>
                  <a:pt x="226483" y="1269652"/>
                </a:lnTo>
                <a:close/>
                <a:moveTo>
                  <a:pt x="114173" y="1242220"/>
                </a:moveTo>
                <a:lnTo>
                  <a:pt x="141605" y="1242220"/>
                </a:lnTo>
                <a:lnTo>
                  <a:pt x="141605" y="1269652"/>
                </a:lnTo>
                <a:lnTo>
                  <a:pt x="114173" y="1269652"/>
                </a:lnTo>
                <a:close/>
                <a:moveTo>
                  <a:pt x="0" y="1242220"/>
                </a:moveTo>
                <a:lnTo>
                  <a:pt x="27432" y="1242220"/>
                </a:lnTo>
                <a:lnTo>
                  <a:pt x="27432" y="1269652"/>
                </a:lnTo>
                <a:lnTo>
                  <a:pt x="0" y="1269652"/>
                </a:lnTo>
                <a:close/>
                <a:moveTo>
                  <a:pt x="1851331" y="1128713"/>
                </a:moveTo>
                <a:lnTo>
                  <a:pt x="1878763" y="1128713"/>
                </a:lnTo>
                <a:lnTo>
                  <a:pt x="1878763" y="1156145"/>
                </a:lnTo>
                <a:lnTo>
                  <a:pt x="1851331" y="1156145"/>
                </a:lnTo>
                <a:close/>
                <a:moveTo>
                  <a:pt x="1737031" y="1128713"/>
                </a:moveTo>
                <a:lnTo>
                  <a:pt x="1764463" y="1128713"/>
                </a:lnTo>
                <a:lnTo>
                  <a:pt x="1764463" y="1156145"/>
                </a:lnTo>
                <a:lnTo>
                  <a:pt x="1737031" y="1156145"/>
                </a:lnTo>
                <a:close/>
                <a:moveTo>
                  <a:pt x="1625112" y="1128713"/>
                </a:moveTo>
                <a:lnTo>
                  <a:pt x="1652544" y="1128713"/>
                </a:lnTo>
                <a:lnTo>
                  <a:pt x="1652544" y="1156145"/>
                </a:lnTo>
                <a:lnTo>
                  <a:pt x="1625112" y="1156145"/>
                </a:lnTo>
                <a:close/>
                <a:moveTo>
                  <a:pt x="1510812" y="1128713"/>
                </a:moveTo>
                <a:lnTo>
                  <a:pt x="1538244" y="1128713"/>
                </a:lnTo>
                <a:lnTo>
                  <a:pt x="1538244" y="1156145"/>
                </a:lnTo>
                <a:lnTo>
                  <a:pt x="1510812" y="1156145"/>
                </a:lnTo>
                <a:close/>
                <a:moveTo>
                  <a:pt x="1394702" y="1128713"/>
                </a:moveTo>
                <a:lnTo>
                  <a:pt x="1422134" y="1128713"/>
                </a:lnTo>
                <a:lnTo>
                  <a:pt x="1422134" y="1156145"/>
                </a:lnTo>
                <a:lnTo>
                  <a:pt x="1394702" y="1156145"/>
                </a:lnTo>
                <a:close/>
                <a:moveTo>
                  <a:pt x="1278592" y="1128713"/>
                </a:moveTo>
                <a:lnTo>
                  <a:pt x="1306024" y="1128713"/>
                </a:lnTo>
                <a:lnTo>
                  <a:pt x="1306024" y="1156145"/>
                </a:lnTo>
                <a:lnTo>
                  <a:pt x="1278592" y="1156145"/>
                </a:lnTo>
                <a:close/>
                <a:moveTo>
                  <a:pt x="1162482" y="1128713"/>
                </a:moveTo>
                <a:lnTo>
                  <a:pt x="1189914" y="1128713"/>
                </a:lnTo>
                <a:lnTo>
                  <a:pt x="1189914" y="1156145"/>
                </a:lnTo>
                <a:lnTo>
                  <a:pt x="1162482" y="1156145"/>
                </a:lnTo>
                <a:close/>
                <a:moveTo>
                  <a:pt x="1042307" y="1128713"/>
                </a:moveTo>
                <a:lnTo>
                  <a:pt x="1069739" y="1128713"/>
                </a:lnTo>
                <a:lnTo>
                  <a:pt x="1069739" y="1156145"/>
                </a:lnTo>
                <a:lnTo>
                  <a:pt x="1042307" y="1156145"/>
                </a:lnTo>
                <a:close/>
                <a:moveTo>
                  <a:pt x="926798" y="1128713"/>
                </a:moveTo>
                <a:lnTo>
                  <a:pt x="954230" y="1128713"/>
                </a:lnTo>
                <a:lnTo>
                  <a:pt x="954230" y="1156145"/>
                </a:lnTo>
                <a:lnTo>
                  <a:pt x="926798" y="1156145"/>
                </a:lnTo>
                <a:close/>
                <a:moveTo>
                  <a:pt x="812625" y="1128713"/>
                </a:moveTo>
                <a:lnTo>
                  <a:pt x="840057" y="1128713"/>
                </a:lnTo>
                <a:lnTo>
                  <a:pt x="840057" y="1156145"/>
                </a:lnTo>
                <a:lnTo>
                  <a:pt x="812625" y="1156145"/>
                </a:lnTo>
                <a:close/>
                <a:moveTo>
                  <a:pt x="692450" y="1128713"/>
                </a:moveTo>
                <a:lnTo>
                  <a:pt x="719882" y="1128713"/>
                </a:lnTo>
                <a:lnTo>
                  <a:pt x="719882" y="1156145"/>
                </a:lnTo>
                <a:lnTo>
                  <a:pt x="692450" y="1156145"/>
                </a:lnTo>
                <a:close/>
                <a:moveTo>
                  <a:pt x="576340" y="1128713"/>
                </a:moveTo>
                <a:lnTo>
                  <a:pt x="603772" y="1128713"/>
                </a:lnTo>
                <a:lnTo>
                  <a:pt x="603772" y="1156145"/>
                </a:lnTo>
                <a:lnTo>
                  <a:pt x="576340" y="1156145"/>
                </a:lnTo>
                <a:close/>
                <a:moveTo>
                  <a:pt x="456165" y="1128713"/>
                </a:moveTo>
                <a:lnTo>
                  <a:pt x="483597" y="1128713"/>
                </a:lnTo>
                <a:lnTo>
                  <a:pt x="483597" y="1156145"/>
                </a:lnTo>
                <a:lnTo>
                  <a:pt x="456165" y="1156145"/>
                </a:lnTo>
                <a:close/>
                <a:moveTo>
                  <a:pt x="340656" y="1128713"/>
                </a:moveTo>
                <a:lnTo>
                  <a:pt x="368088" y="1128713"/>
                </a:lnTo>
                <a:lnTo>
                  <a:pt x="368088" y="1156145"/>
                </a:lnTo>
                <a:lnTo>
                  <a:pt x="340656" y="1156145"/>
                </a:lnTo>
                <a:close/>
                <a:moveTo>
                  <a:pt x="226483" y="1128713"/>
                </a:moveTo>
                <a:lnTo>
                  <a:pt x="253915" y="1128713"/>
                </a:lnTo>
                <a:lnTo>
                  <a:pt x="253915" y="1156145"/>
                </a:lnTo>
                <a:lnTo>
                  <a:pt x="226483" y="1156145"/>
                </a:lnTo>
                <a:close/>
                <a:moveTo>
                  <a:pt x="114173" y="1128713"/>
                </a:moveTo>
                <a:lnTo>
                  <a:pt x="141605" y="1128713"/>
                </a:lnTo>
                <a:lnTo>
                  <a:pt x="141605" y="1156145"/>
                </a:lnTo>
                <a:lnTo>
                  <a:pt x="114173" y="1156145"/>
                </a:lnTo>
                <a:close/>
                <a:moveTo>
                  <a:pt x="0" y="1128713"/>
                </a:moveTo>
                <a:lnTo>
                  <a:pt x="27432" y="1128713"/>
                </a:lnTo>
                <a:lnTo>
                  <a:pt x="27432" y="1156145"/>
                </a:lnTo>
                <a:lnTo>
                  <a:pt x="0" y="1156145"/>
                </a:lnTo>
                <a:close/>
                <a:moveTo>
                  <a:pt x="1851331" y="1018383"/>
                </a:moveTo>
                <a:lnTo>
                  <a:pt x="1878763" y="1018383"/>
                </a:lnTo>
                <a:lnTo>
                  <a:pt x="1878763" y="1045815"/>
                </a:lnTo>
                <a:lnTo>
                  <a:pt x="1851331" y="1045815"/>
                </a:lnTo>
                <a:close/>
                <a:moveTo>
                  <a:pt x="1737031" y="1018383"/>
                </a:moveTo>
                <a:lnTo>
                  <a:pt x="1764463" y="1018383"/>
                </a:lnTo>
                <a:lnTo>
                  <a:pt x="1764463" y="1045815"/>
                </a:lnTo>
                <a:lnTo>
                  <a:pt x="1737031" y="1045815"/>
                </a:lnTo>
                <a:close/>
                <a:moveTo>
                  <a:pt x="1625112" y="1018383"/>
                </a:moveTo>
                <a:lnTo>
                  <a:pt x="1652544" y="1018383"/>
                </a:lnTo>
                <a:lnTo>
                  <a:pt x="1652544" y="1045815"/>
                </a:lnTo>
                <a:lnTo>
                  <a:pt x="1625112" y="1045815"/>
                </a:lnTo>
                <a:close/>
                <a:moveTo>
                  <a:pt x="1510812" y="1018383"/>
                </a:moveTo>
                <a:lnTo>
                  <a:pt x="1538244" y="1018383"/>
                </a:lnTo>
                <a:lnTo>
                  <a:pt x="1538244" y="1045815"/>
                </a:lnTo>
                <a:lnTo>
                  <a:pt x="1510812" y="1045815"/>
                </a:lnTo>
                <a:close/>
                <a:moveTo>
                  <a:pt x="1394702" y="1018383"/>
                </a:moveTo>
                <a:lnTo>
                  <a:pt x="1422134" y="1018383"/>
                </a:lnTo>
                <a:lnTo>
                  <a:pt x="1422134" y="1045815"/>
                </a:lnTo>
                <a:lnTo>
                  <a:pt x="1394702" y="1045815"/>
                </a:lnTo>
                <a:close/>
                <a:moveTo>
                  <a:pt x="1278592" y="1018383"/>
                </a:moveTo>
                <a:lnTo>
                  <a:pt x="1306024" y="1018383"/>
                </a:lnTo>
                <a:lnTo>
                  <a:pt x="1306024" y="1045815"/>
                </a:lnTo>
                <a:lnTo>
                  <a:pt x="1278592" y="1045815"/>
                </a:lnTo>
                <a:close/>
                <a:moveTo>
                  <a:pt x="1162482" y="1018383"/>
                </a:moveTo>
                <a:lnTo>
                  <a:pt x="1189914" y="1018383"/>
                </a:lnTo>
                <a:lnTo>
                  <a:pt x="1189914" y="1045815"/>
                </a:lnTo>
                <a:lnTo>
                  <a:pt x="1162482" y="1045815"/>
                </a:lnTo>
                <a:close/>
                <a:moveTo>
                  <a:pt x="1042307" y="1018383"/>
                </a:moveTo>
                <a:lnTo>
                  <a:pt x="1069739" y="1018383"/>
                </a:lnTo>
                <a:lnTo>
                  <a:pt x="1069739" y="1045815"/>
                </a:lnTo>
                <a:lnTo>
                  <a:pt x="1042307" y="1045815"/>
                </a:lnTo>
                <a:close/>
                <a:moveTo>
                  <a:pt x="926798" y="1018383"/>
                </a:moveTo>
                <a:lnTo>
                  <a:pt x="954230" y="1018383"/>
                </a:lnTo>
                <a:lnTo>
                  <a:pt x="954230" y="1045815"/>
                </a:lnTo>
                <a:lnTo>
                  <a:pt x="926798" y="1045815"/>
                </a:lnTo>
                <a:close/>
                <a:moveTo>
                  <a:pt x="812625" y="1018383"/>
                </a:moveTo>
                <a:lnTo>
                  <a:pt x="840057" y="1018383"/>
                </a:lnTo>
                <a:lnTo>
                  <a:pt x="840057" y="1045815"/>
                </a:lnTo>
                <a:lnTo>
                  <a:pt x="812625" y="1045815"/>
                </a:lnTo>
                <a:close/>
                <a:moveTo>
                  <a:pt x="692450" y="1018383"/>
                </a:moveTo>
                <a:lnTo>
                  <a:pt x="719882" y="1018383"/>
                </a:lnTo>
                <a:lnTo>
                  <a:pt x="719882" y="1045815"/>
                </a:lnTo>
                <a:lnTo>
                  <a:pt x="692450" y="1045815"/>
                </a:lnTo>
                <a:close/>
                <a:moveTo>
                  <a:pt x="576340" y="1018383"/>
                </a:moveTo>
                <a:lnTo>
                  <a:pt x="603772" y="1018383"/>
                </a:lnTo>
                <a:lnTo>
                  <a:pt x="603772" y="1045815"/>
                </a:lnTo>
                <a:lnTo>
                  <a:pt x="576340" y="1045815"/>
                </a:lnTo>
                <a:close/>
                <a:moveTo>
                  <a:pt x="456165" y="1018383"/>
                </a:moveTo>
                <a:lnTo>
                  <a:pt x="483597" y="1018383"/>
                </a:lnTo>
                <a:lnTo>
                  <a:pt x="483597" y="1045815"/>
                </a:lnTo>
                <a:lnTo>
                  <a:pt x="456165" y="1045815"/>
                </a:lnTo>
                <a:close/>
                <a:moveTo>
                  <a:pt x="340656" y="1018383"/>
                </a:moveTo>
                <a:lnTo>
                  <a:pt x="368088" y="1018383"/>
                </a:lnTo>
                <a:lnTo>
                  <a:pt x="368088" y="1045815"/>
                </a:lnTo>
                <a:lnTo>
                  <a:pt x="340656" y="1045815"/>
                </a:lnTo>
                <a:close/>
                <a:moveTo>
                  <a:pt x="226483" y="1018383"/>
                </a:moveTo>
                <a:lnTo>
                  <a:pt x="253915" y="1018383"/>
                </a:lnTo>
                <a:lnTo>
                  <a:pt x="253915" y="1045815"/>
                </a:lnTo>
                <a:lnTo>
                  <a:pt x="226483" y="1045815"/>
                </a:lnTo>
                <a:close/>
                <a:moveTo>
                  <a:pt x="114173" y="1018383"/>
                </a:moveTo>
                <a:lnTo>
                  <a:pt x="141605" y="1018383"/>
                </a:lnTo>
                <a:lnTo>
                  <a:pt x="141605" y="1045815"/>
                </a:lnTo>
                <a:lnTo>
                  <a:pt x="114173" y="1045815"/>
                </a:lnTo>
                <a:close/>
                <a:moveTo>
                  <a:pt x="0" y="1018383"/>
                </a:moveTo>
                <a:lnTo>
                  <a:pt x="27432" y="1018383"/>
                </a:lnTo>
                <a:lnTo>
                  <a:pt x="27432" y="1045815"/>
                </a:lnTo>
                <a:lnTo>
                  <a:pt x="0" y="1045815"/>
                </a:lnTo>
                <a:close/>
                <a:moveTo>
                  <a:pt x="1851331" y="904876"/>
                </a:moveTo>
                <a:lnTo>
                  <a:pt x="1878763" y="904876"/>
                </a:lnTo>
                <a:lnTo>
                  <a:pt x="1878763" y="932308"/>
                </a:lnTo>
                <a:lnTo>
                  <a:pt x="1851331" y="932308"/>
                </a:lnTo>
                <a:close/>
                <a:moveTo>
                  <a:pt x="1737031" y="904876"/>
                </a:moveTo>
                <a:lnTo>
                  <a:pt x="1764463" y="904876"/>
                </a:lnTo>
                <a:lnTo>
                  <a:pt x="1764463" y="932308"/>
                </a:lnTo>
                <a:lnTo>
                  <a:pt x="1737031" y="932308"/>
                </a:lnTo>
                <a:close/>
                <a:moveTo>
                  <a:pt x="1625112" y="904876"/>
                </a:moveTo>
                <a:lnTo>
                  <a:pt x="1652544" y="904876"/>
                </a:lnTo>
                <a:lnTo>
                  <a:pt x="1652544" y="932308"/>
                </a:lnTo>
                <a:lnTo>
                  <a:pt x="1625112" y="932308"/>
                </a:lnTo>
                <a:close/>
                <a:moveTo>
                  <a:pt x="1510812" y="904876"/>
                </a:moveTo>
                <a:lnTo>
                  <a:pt x="1538244" y="904876"/>
                </a:lnTo>
                <a:lnTo>
                  <a:pt x="1538244" y="932308"/>
                </a:lnTo>
                <a:lnTo>
                  <a:pt x="1510812" y="932308"/>
                </a:lnTo>
                <a:close/>
                <a:moveTo>
                  <a:pt x="1394702" y="904876"/>
                </a:moveTo>
                <a:lnTo>
                  <a:pt x="1422134" y="904876"/>
                </a:lnTo>
                <a:lnTo>
                  <a:pt x="1422134" y="932308"/>
                </a:lnTo>
                <a:lnTo>
                  <a:pt x="1394702" y="932308"/>
                </a:lnTo>
                <a:close/>
                <a:moveTo>
                  <a:pt x="1278592" y="904876"/>
                </a:moveTo>
                <a:lnTo>
                  <a:pt x="1306024" y="904876"/>
                </a:lnTo>
                <a:lnTo>
                  <a:pt x="1306024" y="932308"/>
                </a:lnTo>
                <a:lnTo>
                  <a:pt x="1278592" y="932308"/>
                </a:lnTo>
                <a:close/>
                <a:moveTo>
                  <a:pt x="1162482" y="904876"/>
                </a:moveTo>
                <a:lnTo>
                  <a:pt x="1189914" y="904876"/>
                </a:lnTo>
                <a:lnTo>
                  <a:pt x="1189914" y="932308"/>
                </a:lnTo>
                <a:lnTo>
                  <a:pt x="1162482" y="932308"/>
                </a:lnTo>
                <a:close/>
                <a:moveTo>
                  <a:pt x="1042307" y="904876"/>
                </a:moveTo>
                <a:lnTo>
                  <a:pt x="1069739" y="904876"/>
                </a:lnTo>
                <a:lnTo>
                  <a:pt x="1069739" y="932308"/>
                </a:lnTo>
                <a:lnTo>
                  <a:pt x="1042307" y="932308"/>
                </a:lnTo>
                <a:close/>
                <a:moveTo>
                  <a:pt x="926798" y="904876"/>
                </a:moveTo>
                <a:lnTo>
                  <a:pt x="954230" y="904876"/>
                </a:lnTo>
                <a:lnTo>
                  <a:pt x="954230" y="932308"/>
                </a:lnTo>
                <a:lnTo>
                  <a:pt x="926798" y="932308"/>
                </a:lnTo>
                <a:close/>
                <a:moveTo>
                  <a:pt x="812625" y="904876"/>
                </a:moveTo>
                <a:lnTo>
                  <a:pt x="840057" y="904876"/>
                </a:lnTo>
                <a:lnTo>
                  <a:pt x="840057" y="932308"/>
                </a:lnTo>
                <a:lnTo>
                  <a:pt x="812625" y="932308"/>
                </a:lnTo>
                <a:close/>
                <a:moveTo>
                  <a:pt x="692450" y="904876"/>
                </a:moveTo>
                <a:lnTo>
                  <a:pt x="719882" y="904876"/>
                </a:lnTo>
                <a:lnTo>
                  <a:pt x="719882" y="932308"/>
                </a:lnTo>
                <a:lnTo>
                  <a:pt x="692450" y="932308"/>
                </a:lnTo>
                <a:close/>
                <a:moveTo>
                  <a:pt x="576340" y="904876"/>
                </a:moveTo>
                <a:lnTo>
                  <a:pt x="603772" y="904876"/>
                </a:lnTo>
                <a:lnTo>
                  <a:pt x="603772" y="932308"/>
                </a:lnTo>
                <a:lnTo>
                  <a:pt x="576340" y="932308"/>
                </a:lnTo>
                <a:close/>
                <a:moveTo>
                  <a:pt x="456165" y="904876"/>
                </a:moveTo>
                <a:lnTo>
                  <a:pt x="483597" y="904876"/>
                </a:lnTo>
                <a:lnTo>
                  <a:pt x="483597" y="932308"/>
                </a:lnTo>
                <a:lnTo>
                  <a:pt x="456165" y="932308"/>
                </a:lnTo>
                <a:close/>
                <a:moveTo>
                  <a:pt x="340656" y="904876"/>
                </a:moveTo>
                <a:lnTo>
                  <a:pt x="368088" y="904876"/>
                </a:lnTo>
                <a:lnTo>
                  <a:pt x="368088" y="932308"/>
                </a:lnTo>
                <a:lnTo>
                  <a:pt x="340656" y="932308"/>
                </a:lnTo>
                <a:close/>
                <a:moveTo>
                  <a:pt x="226483" y="904876"/>
                </a:moveTo>
                <a:lnTo>
                  <a:pt x="253915" y="904876"/>
                </a:lnTo>
                <a:lnTo>
                  <a:pt x="253915" y="932308"/>
                </a:lnTo>
                <a:lnTo>
                  <a:pt x="226483" y="932308"/>
                </a:lnTo>
                <a:close/>
                <a:moveTo>
                  <a:pt x="114173" y="904876"/>
                </a:moveTo>
                <a:lnTo>
                  <a:pt x="141605" y="904876"/>
                </a:lnTo>
                <a:lnTo>
                  <a:pt x="141605" y="932308"/>
                </a:lnTo>
                <a:lnTo>
                  <a:pt x="114173" y="932308"/>
                </a:lnTo>
                <a:close/>
                <a:moveTo>
                  <a:pt x="0" y="904876"/>
                </a:moveTo>
                <a:lnTo>
                  <a:pt x="27432" y="904876"/>
                </a:lnTo>
                <a:lnTo>
                  <a:pt x="27432" y="932308"/>
                </a:lnTo>
                <a:lnTo>
                  <a:pt x="0" y="932308"/>
                </a:lnTo>
                <a:close/>
                <a:moveTo>
                  <a:pt x="1851331" y="789782"/>
                </a:moveTo>
                <a:lnTo>
                  <a:pt x="1878763" y="789782"/>
                </a:lnTo>
                <a:lnTo>
                  <a:pt x="1878763" y="817214"/>
                </a:lnTo>
                <a:lnTo>
                  <a:pt x="1851331" y="817214"/>
                </a:lnTo>
                <a:close/>
                <a:moveTo>
                  <a:pt x="1737031" y="789782"/>
                </a:moveTo>
                <a:lnTo>
                  <a:pt x="1764463" y="789782"/>
                </a:lnTo>
                <a:lnTo>
                  <a:pt x="1764463" y="817214"/>
                </a:lnTo>
                <a:lnTo>
                  <a:pt x="1737031" y="817214"/>
                </a:lnTo>
                <a:close/>
                <a:moveTo>
                  <a:pt x="1625112" y="789782"/>
                </a:moveTo>
                <a:lnTo>
                  <a:pt x="1652544" y="789782"/>
                </a:lnTo>
                <a:lnTo>
                  <a:pt x="1652544" y="817214"/>
                </a:lnTo>
                <a:lnTo>
                  <a:pt x="1625112" y="817214"/>
                </a:lnTo>
                <a:close/>
                <a:moveTo>
                  <a:pt x="1510812" y="789782"/>
                </a:moveTo>
                <a:lnTo>
                  <a:pt x="1538244" y="789782"/>
                </a:lnTo>
                <a:lnTo>
                  <a:pt x="1538244" y="817214"/>
                </a:lnTo>
                <a:lnTo>
                  <a:pt x="1510812" y="817214"/>
                </a:lnTo>
                <a:close/>
                <a:moveTo>
                  <a:pt x="1394702" y="789782"/>
                </a:moveTo>
                <a:lnTo>
                  <a:pt x="1422134" y="789782"/>
                </a:lnTo>
                <a:lnTo>
                  <a:pt x="1422134" y="817214"/>
                </a:lnTo>
                <a:lnTo>
                  <a:pt x="1394702" y="817214"/>
                </a:lnTo>
                <a:close/>
                <a:moveTo>
                  <a:pt x="1278592" y="789782"/>
                </a:moveTo>
                <a:lnTo>
                  <a:pt x="1306024" y="789782"/>
                </a:lnTo>
                <a:lnTo>
                  <a:pt x="1306024" y="817214"/>
                </a:lnTo>
                <a:lnTo>
                  <a:pt x="1278592" y="817214"/>
                </a:lnTo>
                <a:close/>
                <a:moveTo>
                  <a:pt x="1162482" y="789782"/>
                </a:moveTo>
                <a:lnTo>
                  <a:pt x="1189914" y="789782"/>
                </a:lnTo>
                <a:lnTo>
                  <a:pt x="1189914" y="817214"/>
                </a:lnTo>
                <a:lnTo>
                  <a:pt x="1162482" y="817214"/>
                </a:lnTo>
                <a:close/>
                <a:moveTo>
                  <a:pt x="1042307" y="789782"/>
                </a:moveTo>
                <a:lnTo>
                  <a:pt x="1069739" y="789782"/>
                </a:lnTo>
                <a:lnTo>
                  <a:pt x="1069739" y="817214"/>
                </a:lnTo>
                <a:lnTo>
                  <a:pt x="1042307" y="817214"/>
                </a:lnTo>
                <a:close/>
                <a:moveTo>
                  <a:pt x="926798" y="789782"/>
                </a:moveTo>
                <a:lnTo>
                  <a:pt x="954230" y="789782"/>
                </a:lnTo>
                <a:lnTo>
                  <a:pt x="954230" y="817214"/>
                </a:lnTo>
                <a:lnTo>
                  <a:pt x="926798" y="817214"/>
                </a:lnTo>
                <a:close/>
                <a:moveTo>
                  <a:pt x="812625" y="789782"/>
                </a:moveTo>
                <a:lnTo>
                  <a:pt x="840057" y="789782"/>
                </a:lnTo>
                <a:lnTo>
                  <a:pt x="840057" y="817214"/>
                </a:lnTo>
                <a:lnTo>
                  <a:pt x="812625" y="817214"/>
                </a:lnTo>
                <a:close/>
                <a:moveTo>
                  <a:pt x="692450" y="789782"/>
                </a:moveTo>
                <a:lnTo>
                  <a:pt x="719882" y="789782"/>
                </a:lnTo>
                <a:lnTo>
                  <a:pt x="719882" y="817214"/>
                </a:lnTo>
                <a:lnTo>
                  <a:pt x="692450" y="817214"/>
                </a:lnTo>
                <a:close/>
                <a:moveTo>
                  <a:pt x="576340" y="789782"/>
                </a:moveTo>
                <a:lnTo>
                  <a:pt x="603772" y="789782"/>
                </a:lnTo>
                <a:lnTo>
                  <a:pt x="603772" y="817214"/>
                </a:lnTo>
                <a:lnTo>
                  <a:pt x="576340" y="817214"/>
                </a:lnTo>
                <a:close/>
                <a:moveTo>
                  <a:pt x="456165" y="789782"/>
                </a:moveTo>
                <a:lnTo>
                  <a:pt x="483597" y="789782"/>
                </a:lnTo>
                <a:lnTo>
                  <a:pt x="483597" y="817214"/>
                </a:lnTo>
                <a:lnTo>
                  <a:pt x="456165" y="817214"/>
                </a:lnTo>
                <a:close/>
                <a:moveTo>
                  <a:pt x="340656" y="789782"/>
                </a:moveTo>
                <a:lnTo>
                  <a:pt x="368088" y="789782"/>
                </a:lnTo>
                <a:lnTo>
                  <a:pt x="368088" y="817214"/>
                </a:lnTo>
                <a:lnTo>
                  <a:pt x="340656" y="817214"/>
                </a:lnTo>
                <a:close/>
                <a:moveTo>
                  <a:pt x="226483" y="789782"/>
                </a:moveTo>
                <a:lnTo>
                  <a:pt x="253915" y="789782"/>
                </a:lnTo>
                <a:lnTo>
                  <a:pt x="253915" y="817214"/>
                </a:lnTo>
                <a:lnTo>
                  <a:pt x="226483" y="817214"/>
                </a:lnTo>
                <a:close/>
                <a:moveTo>
                  <a:pt x="114173" y="789782"/>
                </a:moveTo>
                <a:lnTo>
                  <a:pt x="141605" y="789782"/>
                </a:lnTo>
                <a:lnTo>
                  <a:pt x="141605" y="817214"/>
                </a:lnTo>
                <a:lnTo>
                  <a:pt x="114173" y="817214"/>
                </a:lnTo>
                <a:close/>
                <a:moveTo>
                  <a:pt x="0" y="789782"/>
                </a:moveTo>
                <a:lnTo>
                  <a:pt x="27432" y="789782"/>
                </a:lnTo>
                <a:lnTo>
                  <a:pt x="27432" y="817214"/>
                </a:lnTo>
                <a:lnTo>
                  <a:pt x="0" y="817214"/>
                </a:lnTo>
                <a:close/>
                <a:moveTo>
                  <a:pt x="1851331" y="676275"/>
                </a:moveTo>
                <a:lnTo>
                  <a:pt x="1878763" y="676275"/>
                </a:lnTo>
                <a:lnTo>
                  <a:pt x="1878763" y="703707"/>
                </a:lnTo>
                <a:lnTo>
                  <a:pt x="1851331" y="703707"/>
                </a:lnTo>
                <a:close/>
                <a:moveTo>
                  <a:pt x="1737031" y="676275"/>
                </a:moveTo>
                <a:lnTo>
                  <a:pt x="1764463" y="676275"/>
                </a:lnTo>
                <a:lnTo>
                  <a:pt x="1764463" y="703707"/>
                </a:lnTo>
                <a:lnTo>
                  <a:pt x="1737031" y="703707"/>
                </a:lnTo>
                <a:close/>
                <a:moveTo>
                  <a:pt x="1625112" y="676275"/>
                </a:moveTo>
                <a:lnTo>
                  <a:pt x="1652544" y="676275"/>
                </a:lnTo>
                <a:lnTo>
                  <a:pt x="1652544" y="703707"/>
                </a:lnTo>
                <a:lnTo>
                  <a:pt x="1625112" y="703707"/>
                </a:lnTo>
                <a:close/>
                <a:moveTo>
                  <a:pt x="1510812" y="676275"/>
                </a:moveTo>
                <a:lnTo>
                  <a:pt x="1538244" y="676275"/>
                </a:lnTo>
                <a:lnTo>
                  <a:pt x="1538244" y="703707"/>
                </a:lnTo>
                <a:lnTo>
                  <a:pt x="1510812" y="703707"/>
                </a:lnTo>
                <a:close/>
                <a:moveTo>
                  <a:pt x="1394702" y="676275"/>
                </a:moveTo>
                <a:lnTo>
                  <a:pt x="1422134" y="676275"/>
                </a:lnTo>
                <a:lnTo>
                  <a:pt x="1422134" y="703707"/>
                </a:lnTo>
                <a:lnTo>
                  <a:pt x="1394702" y="703707"/>
                </a:lnTo>
                <a:close/>
                <a:moveTo>
                  <a:pt x="1278592" y="676275"/>
                </a:moveTo>
                <a:lnTo>
                  <a:pt x="1306024" y="676275"/>
                </a:lnTo>
                <a:lnTo>
                  <a:pt x="1306024" y="703707"/>
                </a:lnTo>
                <a:lnTo>
                  <a:pt x="1278592" y="703707"/>
                </a:lnTo>
                <a:close/>
                <a:moveTo>
                  <a:pt x="1162482" y="676275"/>
                </a:moveTo>
                <a:lnTo>
                  <a:pt x="1189914" y="676275"/>
                </a:lnTo>
                <a:lnTo>
                  <a:pt x="1189914" y="703707"/>
                </a:lnTo>
                <a:lnTo>
                  <a:pt x="1162482" y="703707"/>
                </a:lnTo>
                <a:close/>
                <a:moveTo>
                  <a:pt x="1042307" y="676275"/>
                </a:moveTo>
                <a:lnTo>
                  <a:pt x="1069739" y="676275"/>
                </a:lnTo>
                <a:lnTo>
                  <a:pt x="1069739" y="703707"/>
                </a:lnTo>
                <a:lnTo>
                  <a:pt x="1042307" y="703707"/>
                </a:lnTo>
                <a:close/>
                <a:moveTo>
                  <a:pt x="926798" y="676275"/>
                </a:moveTo>
                <a:lnTo>
                  <a:pt x="954230" y="676275"/>
                </a:lnTo>
                <a:lnTo>
                  <a:pt x="954230" y="703707"/>
                </a:lnTo>
                <a:lnTo>
                  <a:pt x="926798" y="703707"/>
                </a:lnTo>
                <a:close/>
                <a:moveTo>
                  <a:pt x="812625" y="676275"/>
                </a:moveTo>
                <a:lnTo>
                  <a:pt x="840057" y="676275"/>
                </a:lnTo>
                <a:lnTo>
                  <a:pt x="840057" y="703707"/>
                </a:lnTo>
                <a:lnTo>
                  <a:pt x="812625" y="703707"/>
                </a:lnTo>
                <a:close/>
                <a:moveTo>
                  <a:pt x="692450" y="676275"/>
                </a:moveTo>
                <a:lnTo>
                  <a:pt x="719882" y="676275"/>
                </a:lnTo>
                <a:lnTo>
                  <a:pt x="719882" y="703707"/>
                </a:lnTo>
                <a:lnTo>
                  <a:pt x="692450" y="703707"/>
                </a:lnTo>
                <a:close/>
                <a:moveTo>
                  <a:pt x="576340" y="676275"/>
                </a:moveTo>
                <a:lnTo>
                  <a:pt x="603772" y="676275"/>
                </a:lnTo>
                <a:lnTo>
                  <a:pt x="603772" y="703707"/>
                </a:lnTo>
                <a:lnTo>
                  <a:pt x="576340" y="703707"/>
                </a:lnTo>
                <a:close/>
                <a:moveTo>
                  <a:pt x="456165" y="676275"/>
                </a:moveTo>
                <a:lnTo>
                  <a:pt x="483597" y="676275"/>
                </a:lnTo>
                <a:lnTo>
                  <a:pt x="483597" y="703707"/>
                </a:lnTo>
                <a:lnTo>
                  <a:pt x="456165" y="703707"/>
                </a:lnTo>
                <a:close/>
                <a:moveTo>
                  <a:pt x="340656" y="676275"/>
                </a:moveTo>
                <a:lnTo>
                  <a:pt x="368088" y="676275"/>
                </a:lnTo>
                <a:lnTo>
                  <a:pt x="368088" y="703707"/>
                </a:lnTo>
                <a:lnTo>
                  <a:pt x="340656" y="703707"/>
                </a:lnTo>
                <a:close/>
                <a:moveTo>
                  <a:pt x="226483" y="676275"/>
                </a:moveTo>
                <a:lnTo>
                  <a:pt x="253915" y="676275"/>
                </a:lnTo>
                <a:lnTo>
                  <a:pt x="253915" y="703707"/>
                </a:lnTo>
                <a:lnTo>
                  <a:pt x="226483" y="703707"/>
                </a:lnTo>
                <a:close/>
                <a:moveTo>
                  <a:pt x="114173" y="676275"/>
                </a:moveTo>
                <a:lnTo>
                  <a:pt x="141605" y="676275"/>
                </a:lnTo>
                <a:lnTo>
                  <a:pt x="141605" y="703707"/>
                </a:lnTo>
                <a:lnTo>
                  <a:pt x="114173" y="703707"/>
                </a:lnTo>
                <a:close/>
                <a:moveTo>
                  <a:pt x="0" y="676275"/>
                </a:moveTo>
                <a:lnTo>
                  <a:pt x="27432" y="676275"/>
                </a:lnTo>
                <a:lnTo>
                  <a:pt x="27432" y="703707"/>
                </a:lnTo>
                <a:lnTo>
                  <a:pt x="0" y="703707"/>
                </a:lnTo>
                <a:close/>
                <a:moveTo>
                  <a:pt x="1851331" y="565945"/>
                </a:moveTo>
                <a:lnTo>
                  <a:pt x="1878763" y="565945"/>
                </a:lnTo>
                <a:lnTo>
                  <a:pt x="1878763" y="593377"/>
                </a:lnTo>
                <a:lnTo>
                  <a:pt x="1851331" y="593377"/>
                </a:lnTo>
                <a:close/>
                <a:moveTo>
                  <a:pt x="1737031" y="565945"/>
                </a:moveTo>
                <a:lnTo>
                  <a:pt x="1764463" y="565945"/>
                </a:lnTo>
                <a:lnTo>
                  <a:pt x="1764463" y="593377"/>
                </a:lnTo>
                <a:lnTo>
                  <a:pt x="1737031" y="593377"/>
                </a:lnTo>
                <a:close/>
                <a:moveTo>
                  <a:pt x="1625112" y="565945"/>
                </a:moveTo>
                <a:lnTo>
                  <a:pt x="1652544" y="565945"/>
                </a:lnTo>
                <a:lnTo>
                  <a:pt x="1652544" y="593377"/>
                </a:lnTo>
                <a:lnTo>
                  <a:pt x="1625112" y="593377"/>
                </a:lnTo>
                <a:close/>
                <a:moveTo>
                  <a:pt x="1510812" y="565945"/>
                </a:moveTo>
                <a:lnTo>
                  <a:pt x="1538244" y="565945"/>
                </a:lnTo>
                <a:lnTo>
                  <a:pt x="1538244" y="593377"/>
                </a:lnTo>
                <a:lnTo>
                  <a:pt x="1510812" y="593377"/>
                </a:lnTo>
                <a:close/>
                <a:moveTo>
                  <a:pt x="1394702" y="565945"/>
                </a:moveTo>
                <a:lnTo>
                  <a:pt x="1422134" y="565945"/>
                </a:lnTo>
                <a:lnTo>
                  <a:pt x="1422134" y="593377"/>
                </a:lnTo>
                <a:lnTo>
                  <a:pt x="1394702" y="593377"/>
                </a:lnTo>
                <a:close/>
                <a:moveTo>
                  <a:pt x="1278592" y="565945"/>
                </a:moveTo>
                <a:lnTo>
                  <a:pt x="1306024" y="565945"/>
                </a:lnTo>
                <a:lnTo>
                  <a:pt x="1306024" y="593377"/>
                </a:lnTo>
                <a:lnTo>
                  <a:pt x="1278592" y="593377"/>
                </a:lnTo>
                <a:close/>
                <a:moveTo>
                  <a:pt x="1162482" y="565945"/>
                </a:moveTo>
                <a:lnTo>
                  <a:pt x="1189914" y="565945"/>
                </a:lnTo>
                <a:lnTo>
                  <a:pt x="1189914" y="593377"/>
                </a:lnTo>
                <a:lnTo>
                  <a:pt x="1162482" y="593377"/>
                </a:lnTo>
                <a:close/>
                <a:moveTo>
                  <a:pt x="1042307" y="565945"/>
                </a:moveTo>
                <a:lnTo>
                  <a:pt x="1069739" y="565945"/>
                </a:lnTo>
                <a:lnTo>
                  <a:pt x="1069739" y="593377"/>
                </a:lnTo>
                <a:lnTo>
                  <a:pt x="1042307" y="593377"/>
                </a:lnTo>
                <a:close/>
                <a:moveTo>
                  <a:pt x="926798" y="565945"/>
                </a:moveTo>
                <a:lnTo>
                  <a:pt x="954230" y="565945"/>
                </a:lnTo>
                <a:lnTo>
                  <a:pt x="954230" y="593377"/>
                </a:lnTo>
                <a:lnTo>
                  <a:pt x="926798" y="593377"/>
                </a:lnTo>
                <a:close/>
                <a:moveTo>
                  <a:pt x="812625" y="565945"/>
                </a:moveTo>
                <a:lnTo>
                  <a:pt x="840057" y="565945"/>
                </a:lnTo>
                <a:lnTo>
                  <a:pt x="840057" y="593377"/>
                </a:lnTo>
                <a:lnTo>
                  <a:pt x="812625" y="593377"/>
                </a:lnTo>
                <a:close/>
                <a:moveTo>
                  <a:pt x="692450" y="565945"/>
                </a:moveTo>
                <a:lnTo>
                  <a:pt x="719882" y="565945"/>
                </a:lnTo>
                <a:lnTo>
                  <a:pt x="719882" y="593377"/>
                </a:lnTo>
                <a:lnTo>
                  <a:pt x="692450" y="593377"/>
                </a:lnTo>
                <a:close/>
                <a:moveTo>
                  <a:pt x="576340" y="565945"/>
                </a:moveTo>
                <a:lnTo>
                  <a:pt x="603772" y="565945"/>
                </a:lnTo>
                <a:lnTo>
                  <a:pt x="603772" y="593377"/>
                </a:lnTo>
                <a:lnTo>
                  <a:pt x="576340" y="593377"/>
                </a:lnTo>
                <a:close/>
                <a:moveTo>
                  <a:pt x="456165" y="565945"/>
                </a:moveTo>
                <a:lnTo>
                  <a:pt x="483597" y="565945"/>
                </a:lnTo>
                <a:lnTo>
                  <a:pt x="483597" y="593377"/>
                </a:lnTo>
                <a:lnTo>
                  <a:pt x="456165" y="593377"/>
                </a:lnTo>
                <a:close/>
                <a:moveTo>
                  <a:pt x="340656" y="565945"/>
                </a:moveTo>
                <a:lnTo>
                  <a:pt x="368088" y="565945"/>
                </a:lnTo>
                <a:lnTo>
                  <a:pt x="368088" y="593377"/>
                </a:lnTo>
                <a:lnTo>
                  <a:pt x="340656" y="593377"/>
                </a:lnTo>
                <a:close/>
                <a:moveTo>
                  <a:pt x="226483" y="565945"/>
                </a:moveTo>
                <a:lnTo>
                  <a:pt x="253915" y="565945"/>
                </a:lnTo>
                <a:lnTo>
                  <a:pt x="253915" y="593377"/>
                </a:lnTo>
                <a:lnTo>
                  <a:pt x="226483" y="593377"/>
                </a:lnTo>
                <a:close/>
                <a:moveTo>
                  <a:pt x="114173" y="565945"/>
                </a:moveTo>
                <a:lnTo>
                  <a:pt x="141605" y="565945"/>
                </a:lnTo>
                <a:lnTo>
                  <a:pt x="141605" y="593377"/>
                </a:lnTo>
                <a:lnTo>
                  <a:pt x="114173" y="593377"/>
                </a:lnTo>
                <a:close/>
                <a:moveTo>
                  <a:pt x="0" y="565945"/>
                </a:moveTo>
                <a:lnTo>
                  <a:pt x="27432" y="565945"/>
                </a:lnTo>
                <a:lnTo>
                  <a:pt x="27432" y="593377"/>
                </a:lnTo>
                <a:lnTo>
                  <a:pt x="0" y="593377"/>
                </a:lnTo>
                <a:close/>
                <a:moveTo>
                  <a:pt x="1851331" y="452438"/>
                </a:moveTo>
                <a:lnTo>
                  <a:pt x="1878763" y="452438"/>
                </a:lnTo>
                <a:lnTo>
                  <a:pt x="1878763" y="479870"/>
                </a:lnTo>
                <a:lnTo>
                  <a:pt x="1851331" y="479870"/>
                </a:lnTo>
                <a:close/>
                <a:moveTo>
                  <a:pt x="1737031" y="452438"/>
                </a:moveTo>
                <a:lnTo>
                  <a:pt x="1764463" y="452438"/>
                </a:lnTo>
                <a:lnTo>
                  <a:pt x="1764463" y="479870"/>
                </a:lnTo>
                <a:lnTo>
                  <a:pt x="1737031" y="479870"/>
                </a:lnTo>
                <a:close/>
                <a:moveTo>
                  <a:pt x="1625112" y="452438"/>
                </a:moveTo>
                <a:lnTo>
                  <a:pt x="1652544" y="452438"/>
                </a:lnTo>
                <a:lnTo>
                  <a:pt x="1652544" y="479870"/>
                </a:lnTo>
                <a:lnTo>
                  <a:pt x="1625112" y="479870"/>
                </a:lnTo>
                <a:close/>
                <a:moveTo>
                  <a:pt x="1510812" y="452438"/>
                </a:moveTo>
                <a:lnTo>
                  <a:pt x="1538244" y="452438"/>
                </a:lnTo>
                <a:lnTo>
                  <a:pt x="1538244" y="479870"/>
                </a:lnTo>
                <a:lnTo>
                  <a:pt x="1510812" y="479870"/>
                </a:lnTo>
                <a:close/>
                <a:moveTo>
                  <a:pt x="1394702" y="452438"/>
                </a:moveTo>
                <a:lnTo>
                  <a:pt x="1422134" y="452438"/>
                </a:lnTo>
                <a:lnTo>
                  <a:pt x="1422134" y="479870"/>
                </a:lnTo>
                <a:lnTo>
                  <a:pt x="1394702" y="479870"/>
                </a:lnTo>
                <a:close/>
                <a:moveTo>
                  <a:pt x="1278592" y="452438"/>
                </a:moveTo>
                <a:lnTo>
                  <a:pt x="1306024" y="452438"/>
                </a:lnTo>
                <a:lnTo>
                  <a:pt x="1306024" y="479870"/>
                </a:lnTo>
                <a:lnTo>
                  <a:pt x="1278592" y="479870"/>
                </a:lnTo>
                <a:close/>
                <a:moveTo>
                  <a:pt x="1162482" y="452438"/>
                </a:moveTo>
                <a:lnTo>
                  <a:pt x="1189914" y="452438"/>
                </a:lnTo>
                <a:lnTo>
                  <a:pt x="1189914" y="479870"/>
                </a:lnTo>
                <a:lnTo>
                  <a:pt x="1162482" y="479870"/>
                </a:lnTo>
                <a:close/>
                <a:moveTo>
                  <a:pt x="1042307" y="452438"/>
                </a:moveTo>
                <a:lnTo>
                  <a:pt x="1069739" y="452438"/>
                </a:lnTo>
                <a:lnTo>
                  <a:pt x="1069739" y="479870"/>
                </a:lnTo>
                <a:lnTo>
                  <a:pt x="1042307" y="479870"/>
                </a:lnTo>
                <a:close/>
                <a:moveTo>
                  <a:pt x="926798" y="452438"/>
                </a:moveTo>
                <a:lnTo>
                  <a:pt x="954230" y="452438"/>
                </a:lnTo>
                <a:lnTo>
                  <a:pt x="954230" y="479870"/>
                </a:lnTo>
                <a:lnTo>
                  <a:pt x="926798" y="479870"/>
                </a:lnTo>
                <a:close/>
                <a:moveTo>
                  <a:pt x="812625" y="452438"/>
                </a:moveTo>
                <a:lnTo>
                  <a:pt x="840057" y="452438"/>
                </a:lnTo>
                <a:lnTo>
                  <a:pt x="840057" y="479870"/>
                </a:lnTo>
                <a:lnTo>
                  <a:pt x="812625" y="479870"/>
                </a:lnTo>
                <a:close/>
                <a:moveTo>
                  <a:pt x="692450" y="452438"/>
                </a:moveTo>
                <a:lnTo>
                  <a:pt x="719882" y="452438"/>
                </a:lnTo>
                <a:lnTo>
                  <a:pt x="719882" y="479870"/>
                </a:lnTo>
                <a:lnTo>
                  <a:pt x="692450" y="479870"/>
                </a:lnTo>
                <a:close/>
                <a:moveTo>
                  <a:pt x="576340" y="452438"/>
                </a:moveTo>
                <a:lnTo>
                  <a:pt x="603772" y="452438"/>
                </a:lnTo>
                <a:lnTo>
                  <a:pt x="603772" y="479870"/>
                </a:lnTo>
                <a:lnTo>
                  <a:pt x="576340" y="479870"/>
                </a:lnTo>
                <a:close/>
                <a:moveTo>
                  <a:pt x="456165" y="452438"/>
                </a:moveTo>
                <a:lnTo>
                  <a:pt x="483597" y="452438"/>
                </a:lnTo>
                <a:lnTo>
                  <a:pt x="483597" y="479870"/>
                </a:lnTo>
                <a:lnTo>
                  <a:pt x="456165" y="479870"/>
                </a:lnTo>
                <a:close/>
                <a:moveTo>
                  <a:pt x="340656" y="452438"/>
                </a:moveTo>
                <a:lnTo>
                  <a:pt x="368088" y="452438"/>
                </a:lnTo>
                <a:lnTo>
                  <a:pt x="368088" y="479870"/>
                </a:lnTo>
                <a:lnTo>
                  <a:pt x="340656" y="479870"/>
                </a:lnTo>
                <a:close/>
                <a:moveTo>
                  <a:pt x="226483" y="452438"/>
                </a:moveTo>
                <a:lnTo>
                  <a:pt x="253915" y="452438"/>
                </a:lnTo>
                <a:lnTo>
                  <a:pt x="253915" y="479870"/>
                </a:lnTo>
                <a:lnTo>
                  <a:pt x="226483" y="479870"/>
                </a:lnTo>
                <a:close/>
                <a:moveTo>
                  <a:pt x="114173" y="452438"/>
                </a:moveTo>
                <a:lnTo>
                  <a:pt x="141605" y="452438"/>
                </a:lnTo>
                <a:lnTo>
                  <a:pt x="141605" y="479870"/>
                </a:lnTo>
                <a:lnTo>
                  <a:pt x="114173" y="479870"/>
                </a:lnTo>
                <a:close/>
                <a:moveTo>
                  <a:pt x="0" y="452438"/>
                </a:moveTo>
                <a:lnTo>
                  <a:pt x="27432" y="452438"/>
                </a:lnTo>
                <a:lnTo>
                  <a:pt x="27432" y="479870"/>
                </a:lnTo>
                <a:lnTo>
                  <a:pt x="0" y="479870"/>
                </a:lnTo>
                <a:close/>
                <a:moveTo>
                  <a:pt x="1851331" y="337344"/>
                </a:moveTo>
                <a:lnTo>
                  <a:pt x="1878763" y="337344"/>
                </a:lnTo>
                <a:lnTo>
                  <a:pt x="1878763" y="364776"/>
                </a:lnTo>
                <a:lnTo>
                  <a:pt x="1851331" y="364776"/>
                </a:lnTo>
                <a:close/>
                <a:moveTo>
                  <a:pt x="1737031" y="337344"/>
                </a:moveTo>
                <a:lnTo>
                  <a:pt x="1764463" y="337344"/>
                </a:lnTo>
                <a:lnTo>
                  <a:pt x="1764463" y="364776"/>
                </a:lnTo>
                <a:lnTo>
                  <a:pt x="1737031" y="364776"/>
                </a:lnTo>
                <a:close/>
                <a:moveTo>
                  <a:pt x="1625112" y="337344"/>
                </a:moveTo>
                <a:lnTo>
                  <a:pt x="1652544" y="337344"/>
                </a:lnTo>
                <a:lnTo>
                  <a:pt x="1652544" y="364776"/>
                </a:lnTo>
                <a:lnTo>
                  <a:pt x="1625112" y="364776"/>
                </a:lnTo>
                <a:close/>
                <a:moveTo>
                  <a:pt x="1510812" y="337344"/>
                </a:moveTo>
                <a:lnTo>
                  <a:pt x="1538244" y="337344"/>
                </a:lnTo>
                <a:lnTo>
                  <a:pt x="1538244" y="364776"/>
                </a:lnTo>
                <a:lnTo>
                  <a:pt x="1510812" y="364776"/>
                </a:lnTo>
                <a:close/>
                <a:moveTo>
                  <a:pt x="1394702" y="337344"/>
                </a:moveTo>
                <a:lnTo>
                  <a:pt x="1422134" y="337344"/>
                </a:lnTo>
                <a:lnTo>
                  <a:pt x="1422134" y="364776"/>
                </a:lnTo>
                <a:lnTo>
                  <a:pt x="1394702" y="364776"/>
                </a:lnTo>
                <a:close/>
                <a:moveTo>
                  <a:pt x="1278592" y="337344"/>
                </a:moveTo>
                <a:lnTo>
                  <a:pt x="1306024" y="337344"/>
                </a:lnTo>
                <a:lnTo>
                  <a:pt x="1306024" y="364776"/>
                </a:lnTo>
                <a:lnTo>
                  <a:pt x="1278592" y="364776"/>
                </a:lnTo>
                <a:close/>
                <a:moveTo>
                  <a:pt x="1162482" y="337344"/>
                </a:moveTo>
                <a:lnTo>
                  <a:pt x="1189914" y="337344"/>
                </a:lnTo>
                <a:lnTo>
                  <a:pt x="1189914" y="364776"/>
                </a:lnTo>
                <a:lnTo>
                  <a:pt x="1162482" y="364776"/>
                </a:lnTo>
                <a:close/>
                <a:moveTo>
                  <a:pt x="1042307" y="337344"/>
                </a:moveTo>
                <a:lnTo>
                  <a:pt x="1069739" y="337344"/>
                </a:lnTo>
                <a:lnTo>
                  <a:pt x="1069739" y="364776"/>
                </a:lnTo>
                <a:lnTo>
                  <a:pt x="1042307" y="364776"/>
                </a:lnTo>
                <a:close/>
                <a:moveTo>
                  <a:pt x="926798" y="337344"/>
                </a:moveTo>
                <a:lnTo>
                  <a:pt x="954230" y="337344"/>
                </a:lnTo>
                <a:lnTo>
                  <a:pt x="954230" y="364776"/>
                </a:lnTo>
                <a:lnTo>
                  <a:pt x="926798" y="364776"/>
                </a:lnTo>
                <a:close/>
                <a:moveTo>
                  <a:pt x="812625" y="337344"/>
                </a:moveTo>
                <a:lnTo>
                  <a:pt x="840057" y="337344"/>
                </a:lnTo>
                <a:lnTo>
                  <a:pt x="840057" y="364776"/>
                </a:lnTo>
                <a:lnTo>
                  <a:pt x="812625" y="364776"/>
                </a:lnTo>
                <a:close/>
                <a:moveTo>
                  <a:pt x="692450" y="337344"/>
                </a:moveTo>
                <a:lnTo>
                  <a:pt x="719882" y="337344"/>
                </a:lnTo>
                <a:lnTo>
                  <a:pt x="719882" y="364776"/>
                </a:lnTo>
                <a:lnTo>
                  <a:pt x="692450" y="364776"/>
                </a:lnTo>
                <a:close/>
                <a:moveTo>
                  <a:pt x="576340" y="337344"/>
                </a:moveTo>
                <a:lnTo>
                  <a:pt x="603772" y="337344"/>
                </a:lnTo>
                <a:lnTo>
                  <a:pt x="603772" y="364776"/>
                </a:lnTo>
                <a:lnTo>
                  <a:pt x="576340" y="364776"/>
                </a:lnTo>
                <a:close/>
                <a:moveTo>
                  <a:pt x="456165" y="337344"/>
                </a:moveTo>
                <a:lnTo>
                  <a:pt x="483597" y="337344"/>
                </a:lnTo>
                <a:lnTo>
                  <a:pt x="483597" y="364776"/>
                </a:lnTo>
                <a:lnTo>
                  <a:pt x="456165" y="364776"/>
                </a:lnTo>
                <a:close/>
                <a:moveTo>
                  <a:pt x="340656" y="337344"/>
                </a:moveTo>
                <a:lnTo>
                  <a:pt x="368088" y="337344"/>
                </a:lnTo>
                <a:lnTo>
                  <a:pt x="368088" y="364776"/>
                </a:lnTo>
                <a:lnTo>
                  <a:pt x="340656" y="364776"/>
                </a:lnTo>
                <a:close/>
                <a:moveTo>
                  <a:pt x="226483" y="337344"/>
                </a:moveTo>
                <a:lnTo>
                  <a:pt x="253915" y="337344"/>
                </a:lnTo>
                <a:lnTo>
                  <a:pt x="253915" y="364776"/>
                </a:lnTo>
                <a:lnTo>
                  <a:pt x="226483" y="364776"/>
                </a:lnTo>
                <a:close/>
                <a:moveTo>
                  <a:pt x="114173" y="337344"/>
                </a:moveTo>
                <a:lnTo>
                  <a:pt x="141605" y="337344"/>
                </a:lnTo>
                <a:lnTo>
                  <a:pt x="141605" y="364776"/>
                </a:lnTo>
                <a:lnTo>
                  <a:pt x="114173" y="364776"/>
                </a:lnTo>
                <a:close/>
                <a:moveTo>
                  <a:pt x="0" y="337344"/>
                </a:moveTo>
                <a:lnTo>
                  <a:pt x="27432" y="337344"/>
                </a:lnTo>
                <a:lnTo>
                  <a:pt x="27432" y="364776"/>
                </a:lnTo>
                <a:lnTo>
                  <a:pt x="0" y="364776"/>
                </a:lnTo>
                <a:close/>
                <a:moveTo>
                  <a:pt x="1851331" y="223837"/>
                </a:moveTo>
                <a:lnTo>
                  <a:pt x="1878763" y="223837"/>
                </a:lnTo>
                <a:lnTo>
                  <a:pt x="1878763" y="251269"/>
                </a:lnTo>
                <a:lnTo>
                  <a:pt x="1851331" y="251269"/>
                </a:lnTo>
                <a:close/>
                <a:moveTo>
                  <a:pt x="1737031" y="223837"/>
                </a:moveTo>
                <a:lnTo>
                  <a:pt x="1764463" y="223837"/>
                </a:lnTo>
                <a:lnTo>
                  <a:pt x="1764463" y="251269"/>
                </a:lnTo>
                <a:lnTo>
                  <a:pt x="1737031" y="251269"/>
                </a:lnTo>
                <a:close/>
                <a:moveTo>
                  <a:pt x="1625112" y="223837"/>
                </a:moveTo>
                <a:lnTo>
                  <a:pt x="1652544" y="223837"/>
                </a:lnTo>
                <a:lnTo>
                  <a:pt x="1652544" y="251269"/>
                </a:lnTo>
                <a:lnTo>
                  <a:pt x="1625112" y="251269"/>
                </a:lnTo>
                <a:close/>
                <a:moveTo>
                  <a:pt x="1510812" y="223837"/>
                </a:moveTo>
                <a:lnTo>
                  <a:pt x="1538244" y="223837"/>
                </a:lnTo>
                <a:lnTo>
                  <a:pt x="1538244" y="251269"/>
                </a:lnTo>
                <a:lnTo>
                  <a:pt x="1510812" y="251269"/>
                </a:lnTo>
                <a:close/>
                <a:moveTo>
                  <a:pt x="1394702" y="223837"/>
                </a:moveTo>
                <a:lnTo>
                  <a:pt x="1422134" y="223837"/>
                </a:lnTo>
                <a:lnTo>
                  <a:pt x="1422134" y="251269"/>
                </a:lnTo>
                <a:lnTo>
                  <a:pt x="1394702" y="251269"/>
                </a:lnTo>
                <a:close/>
                <a:moveTo>
                  <a:pt x="1278592" y="223837"/>
                </a:moveTo>
                <a:lnTo>
                  <a:pt x="1306024" y="223837"/>
                </a:lnTo>
                <a:lnTo>
                  <a:pt x="1306024" y="251269"/>
                </a:lnTo>
                <a:lnTo>
                  <a:pt x="1278592" y="251269"/>
                </a:lnTo>
                <a:close/>
                <a:moveTo>
                  <a:pt x="1162482" y="223837"/>
                </a:moveTo>
                <a:lnTo>
                  <a:pt x="1189914" y="223837"/>
                </a:lnTo>
                <a:lnTo>
                  <a:pt x="1189914" y="251269"/>
                </a:lnTo>
                <a:lnTo>
                  <a:pt x="1162482" y="251269"/>
                </a:lnTo>
                <a:close/>
                <a:moveTo>
                  <a:pt x="1042307" y="223837"/>
                </a:moveTo>
                <a:lnTo>
                  <a:pt x="1069739" y="223837"/>
                </a:lnTo>
                <a:lnTo>
                  <a:pt x="1069739" y="251269"/>
                </a:lnTo>
                <a:lnTo>
                  <a:pt x="1042307" y="251269"/>
                </a:lnTo>
                <a:close/>
                <a:moveTo>
                  <a:pt x="926798" y="223837"/>
                </a:moveTo>
                <a:lnTo>
                  <a:pt x="954230" y="223837"/>
                </a:lnTo>
                <a:lnTo>
                  <a:pt x="954230" y="251269"/>
                </a:lnTo>
                <a:lnTo>
                  <a:pt x="926798" y="251269"/>
                </a:lnTo>
                <a:close/>
                <a:moveTo>
                  <a:pt x="812625" y="223837"/>
                </a:moveTo>
                <a:lnTo>
                  <a:pt x="840057" y="223837"/>
                </a:lnTo>
                <a:lnTo>
                  <a:pt x="840057" y="251269"/>
                </a:lnTo>
                <a:lnTo>
                  <a:pt x="812625" y="251269"/>
                </a:lnTo>
                <a:close/>
                <a:moveTo>
                  <a:pt x="692450" y="223837"/>
                </a:moveTo>
                <a:lnTo>
                  <a:pt x="719882" y="223837"/>
                </a:lnTo>
                <a:lnTo>
                  <a:pt x="719882" y="251269"/>
                </a:lnTo>
                <a:lnTo>
                  <a:pt x="692450" y="251269"/>
                </a:lnTo>
                <a:close/>
                <a:moveTo>
                  <a:pt x="576340" y="223837"/>
                </a:moveTo>
                <a:lnTo>
                  <a:pt x="603772" y="223837"/>
                </a:lnTo>
                <a:lnTo>
                  <a:pt x="603772" y="251269"/>
                </a:lnTo>
                <a:lnTo>
                  <a:pt x="576340" y="251269"/>
                </a:lnTo>
                <a:close/>
                <a:moveTo>
                  <a:pt x="456165" y="223837"/>
                </a:moveTo>
                <a:lnTo>
                  <a:pt x="483597" y="223837"/>
                </a:lnTo>
                <a:lnTo>
                  <a:pt x="483597" y="251269"/>
                </a:lnTo>
                <a:lnTo>
                  <a:pt x="456165" y="251269"/>
                </a:lnTo>
                <a:close/>
                <a:moveTo>
                  <a:pt x="340656" y="223837"/>
                </a:moveTo>
                <a:lnTo>
                  <a:pt x="368088" y="223837"/>
                </a:lnTo>
                <a:lnTo>
                  <a:pt x="368088" y="251269"/>
                </a:lnTo>
                <a:lnTo>
                  <a:pt x="340656" y="251269"/>
                </a:lnTo>
                <a:close/>
                <a:moveTo>
                  <a:pt x="226483" y="223837"/>
                </a:moveTo>
                <a:lnTo>
                  <a:pt x="253915" y="223837"/>
                </a:lnTo>
                <a:lnTo>
                  <a:pt x="253915" y="251269"/>
                </a:lnTo>
                <a:lnTo>
                  <a:pt x="226483" y="251269"/>
                </a:lnTo>
                <a:close/>
                <a:moveTo>
                  <a:pt x="114173" y="223837"/>
                </a:moveTo>
                <a:lnTo>
                  <a:pt x="141605" y="223837"/>
                </a:lnTo>
                <a:lnTo>
                  <a:pt x="141605" y="251269"/>
                </a:lnTo>
                <a:lnTo>
                  <a:pt x="114173" y="251269"/>
                </a:lnTo>
                <a:close/>
                <a:moveTo>
                  <a:pt x="0" y="223837"/>
                </a:moveTo>
                <a:lnTo>
                  <a:pt x="27432" y="223837"/>
                </a:lnTo>
                <a:lnTo>
                  <a:pt x="27432" y="251269"/>
                </a:lnTo>
                <a:lnTo>
                  <a:pt x="0" y="251269"/>
                </a:lnTo>
                <a:close/>
                <a:moveTo>
                  <a:pt x="1851331" y="113507"/>
                </a:moveTo>
                <a:lnTo>
                  <a:pt x="1878763" y="113507"/>
                </a:lnTo>
                <a:lnTo>
                  <a:pt x="1878763" y="140939"/>
                </a:lnTo>
                <a:lnTo>
                  <a:pt x="1851331" y="140939"/>
                </a:lnTo>
                <a:close/>
                <a:moveTo>
                  <a:pt x="1737031" y="113507"/>
                </a:moveTo>
                <a:lnTo>
                  <a:pt x="1764463" y="113507"/>
                </a:lnTo>
                <a:lnTo>
                  <a:pt x="1764463" y="140939"/>
                </a:lnTo>
                <a:lnTo>
                  <a:pt x="1737031" y="140939"/>
                </a:lnTo>
                <a:close/>
                <a:moveTo>
                  <a:pt x="1625112" y="113507"/>
                </a:moveTo>
                <a:lnTo>
                  <a:pt x="1652544" y="113507"/>
                </a:lnTo>
                <a:lnTo>
                  <a:pt x="1652544" y="140939"/>
                </a:lnTo>
                <a:lnTo>
                  <a:pt x="1625112" y="140939"/>
                </a:lnTo>
                <a:close/>
                <a:moveTo>
                  <a:pt x="1510812" y="113507"/>
                </a:moveTo>
                <a:lnTo>
                  <a:pt x="1538244" y="113507"/>
                </a:lnTo>
                <a:lnTo>
                  <a:pt x="1538244" y="140939"/>
                </a:lnTo>
                <a:lnTo>
                  <a:pt x="1510812" y="140939"/>
                </a:lnTo>
                <a:close/>
                <a:moveTo>
                  <a:pt x="1394702" y="113507"/>
                </a:moveTo>
                <a:lnTo>
                  <a:pt x="1422134" y="113507"/>
                </a:lnTo>
                <a:lnTo>
                  <a:pt x="1422134" y="140939"/>
                </a:lnTo>
                <a:lnTo>
                  <a:pt x="1394702" y="140939"/>
                </a:lnTo>
                <a:close/>
                <a:moveTo>
                  <a:pt x="1278592" y="113507"/>
                </a:moveTo>
                <a:lnTo>
                  <a:pt x="1306024" y="113507"/>
                </a:lnTo>
                <a:lnTo>
                  <a:pt x="1306024" y="140939"/>
                </a:lnTo>
                <a:lnTo>
                  <a:pt x="1278592" y="140939"/>
                </a:lnTo>
                <a:close/>
                <a:moveTo>
                  <a:pt x="1162482" y="113507"/>
                </a:moveTo>
                <a:lnTo>
                  <a:pt x="1189914" y="113507"/>
                </a:lnTo>
                <a:lnTo>
                  <a:pt x="1189914" y="140939"/>
                </a:lnTo>
                <a:lnTo>
                  <a:pt x="1162482" y="140939"/>
                </a:lnTo>
                <a:close/>
                <a:moveTo>
                  <a:pt x="1042307" y="113507"/>
                </a:moveTo>
                <a:lnTo>
                  <a:pt x="1069739" y="113507"/>
                </a:lnTo>
                <a:lnTo>
                  <a:pt x="1069739" y="140939"/>
                </a:lnTo>
                <a:lnTo>
                  <a:pt x="1042307" y="140939"/>
                </a:lnTo>
                <a:close/>
                <a:moveTo>
                  <a:pt x="926798" y="113507"/>
                </a:moveTo>
                <a:lnTo>
                  <a:pt x="954230" y="113507"/>
                </a:lnTo>
                <a:lnTo>
                  <a:pt x="954230" y="140939"/>
                </a:lnTo>
                <a:lnTo>
                  <a:pt x="926798" y="140939"/>
                </a:lnTo>
                <a:close/>
                <a:moveTo>
                  <a:pt x="812625" y="113507"/>
                </a:moveTo>
                <a:lnTo>
                  <a:pt x="840057" y="113507"/>
                </a:lnTo>
                <a:lnTo>
                  <a:pt x="840057" y="140939"/>
                </a:lnTo>
                <a:lnTo>
                  <a:pt x="812625" y="140939"/>
                </a:lnTo>
                <a:close/>
                <a:moveTo>
                  <a:pt x="692450" y="113507"/>
                </a:moveTo>
                <a:lnTo>
                  <a:pt x="719882" y="113507"/>
                </a:lnTo>
                <a:lnTo>
                  <a:pt x="719882" y="140939"/>
                </a:lnTo>
                <a:lnTo>
                  <a:pt x="692450" y="140939"/>
                </a:lnTo>
                <a:close/>
                <a:moveTo>
                  <a:pt x="576340" y="113507"/>
                </a:moveTo>
                <a:lnTo>
                  <a:pt x="603772" y="113507"/>
                </a:lnTo>
                <a:lnTo>
                  <a:pt x="603772" y="140939"/>
                </a:lnTo>
                <a:lnTo>
                  <a:pt x="576340" y="140939"/>
                </a:lnTo>
                <a:close/>
                <a:moveTo>
                  <a:pt x="456165" y="113507"/>
                </a:moveTo>
                <a:lnTo>
                  <a:pt x="483597" y="113507"/>
                </a:lnTo>
                <a:lnTo>
                  <a:pt x="483597" y="140939"/>
                </a:lnTo>
                <a:lnTo>
                  <a:pt x="456165" y="140939"/>
                </a:lnTo>
                <a:close/>
                <a:moveTo>
                  <a:pt x="340656" y="113507"/>
                </a:moveTo>
                <a:lnTo>
                  <a:pt x="368088" y="113507"/>
                </a:lnTo>
                <a:lnTo>
                  <a:pt x="368088" y="140939"/>
                </a:lnTo>
                <a:lnTo>
                  <a:pt x="340656" y="140939"/>
                </a:lnTo>
                <a:close/>
                <a:moveTo>
                  <a:pt x="226483" y="113507"/>
                </a:moveTo>
                <a:lnTo>
                  <a:pt x="253915" y="113507"/>
                </a:lnTo>
                <a:lnTo>
                  <a:pt x="253915" y="140939"/>
                </a:lnTo>
                <a:lnTo>
                  <a:pt x="226483" y="140939"/>
                </a:lnTo>
                <a:close/>
                <a:moveTo>
                  <a:pt x="114173" y="113507"/>
                </a:moveTo>
                <a:lnTo>
                  <a:pt x="141605" y="113507"/>
                </a:lnTo>
                <a:lnTo>
                  <a:pt x="141605" y="140939"/>
                </a:lnTo>
                <a:lnTo>
                  <a:pt x="114173" y="140939"/>
                </a:lnTo>
                <a:close/>
                <a:moveTo>
                  <a:pt x="0" y="113507"/>
                </a:moveTo>
                <a:lnTo>
                  <a:pt x="27432" y="113507"/>
                </a:lnTo>
                <a:lnTo>
                  <a:pt x="27432" y="140939"/>
                </a:lnTo>
                <a:lnTo>
                  <a:pt x="0" y="140939"/>
                </a:lnTo>
                <a:close/>
                <a:moveTo>
                  <a:pt x="1851331" y="0"/>
                </a:moveTo>
                <a:lnTo>
                  <a:pt x="1878763" y="0"/>
                </a:lnTo>
                <a:lnTo>
                  <a:pt x="1878763" y="27432"/>
                </a:lnTo>
                <a:lnTo>
                  <a:pt x="1851331" y="27432"/>
                </a:lnTo>
                <a:close/>
                <a:moveTo>
                  <a:pt x="1737031" y="0"/>
                </a:moveTo>
                <a:lnTo>
                  <a:pt x="1764463" y="0"/>
                </a:lnTo>
                <a:lnTo>
                  <a:pt x="1764463" y="27432"/>
                </a:lnTo>
                <a:lnTo>
                  <a:pt x="1737031" y="27432"/>
                </a:lnTo>
                <a:close/>
                <a:moveTo>
                  <a:pt x="1625112" y="0"/>
                </a:moveTo>
                <a:lnTo>
                  <a:pt x="1652544" y="0"/>
                </a:lnTo>
                <a:lnTo>
                  <a:pt x="1652544" y="27432"/>
                </a:lnTo>
                <a:lnTo>
                  <a:pt x="1625112" y="27432"/>
                </a:lnTo>
                <a:close/>
                <a:moveTo>
                  <a:pt x="1510812" y="0"/>
                </a:moveTo>
                <a:lnTo>
                  <a:pt x="1538244" y="0"/>
                </a:lnTo>
                <a:lnTo>
                  <a:pt x="1538244" y="27432"/>
                </a:lnTo>
                <a:lnTo>
                  <a:pt x="1510812" y="27432"/>
                </a:lnTo>
                <a:close/>
                <a:moveTo>
                  <a:pt x="1394702" y="0"/>
                </a:moveTo>
                <a:lnTo>
                  <a:pt x="1422134" y="0"/>
                </a:lnTo>
                <a:lnTo>
                  <a:pt x="1422134" y="27432"/>
                </a:lnTo>
                <a:lnTo>
                  <a:pt x="1394702" y="27432"/>
                </a:lnTo>
                <a:close/>
                <a:moveTo>
                  <a:pt x="1278592" y="0"/>
                </a:moveTo>
                <a:lnTo>
                  <a:pt x="1306024" y="0"/>
                </a:lnTo>
                <a:lnTo>
                  <a:pt x="1306024" y="27432"/>
                </a:lnTo>
                <a:lnTo>
                  <a:pt x="1278592" y="27432"/>
                </a:lnTo>
                <a:close/>
                <a:moveTo>
                  <a:pt x="1162482" y="0"/>
                </a:moveTo>
                <a:lnTo>
                  <a:pt x="1189914" y="0"/>
                </a:lnTo>
                <a:lnTo>
                  <a:pt x="1189914" y="27432"/>
                </a:lnTo>
                <a:lnTo>
                  <a:pt x="1162482" y="27432"/>
                </a:lnTo>
                <a:close/>
                <a:moveTo>
                  <a:pt x="1042307" y="0"/>
                </a:moveTo>
                <a:lnTo>
                  <a:pt x="1069739" y="0"/>
                </a:lnTo>
                <a:lnTo>
                  <a:pt x="1069739" y="27432"/>
                </a:lnTo>
                <a:lnTo>
                  <a:pt x="1042307" y="27432"/>
                </a:lnTo>
                <a:close/>
                <a:moveTo>
                  <a:pt x="926798" y="0"/>
                </a:moveTo>
                <a:lnTo>
                  <a:pt x="954230" y="0"/>
                </a:lnTo>
                <a:lnTo>
                  <a:pt x="954230" y="27432"/>
                </a:lnTo>
                <a:lnTo>
                  <a:pt x="926798" y="27432"/>
                </a:lnTo>
                <a:close/>
                <a:moveTo>
                  <a:pt x="812625" y="0"/>
                </a:moveTo>
                <a:lnTo>
                  <a:pt x="840057" y="0"/>
                </a:lnTo>
                <a:lnTo>
                  <a:pt x="840057" y="27432"/>
                </a:lnTo>
                <a:lnTo>
                  <a:pt x="812625" y="27432"/>
                </a:lnTo>
                <a:close/>
                <a:moveTo>
                  <a:pt x="692450" y="0"/>
                </a:moveTo>
                <a:lnTo>
                  <a:pt x="719882" y="0"/>
                </a:lnTo>
                <a:lnTo>
                  <a:pt x="719882" y="27432"/>
                </a:lnTo>
                <a:lnTo>
                  <a:pt x="692450" y="27432"/>
                </a:lnTo>
                <a:close/>
                <a:moveTo>
                  <a:pt x="576340" y="0"/>
                </a:moveTo>
                <a:lnTo>
                  <a:pt x="603772" y="0"/>
                </a:lnTo>
                <a:lnTo>
                  <a:pt x="603772" y="27432"/>
                </a:lnTo>
                <a:lnTo>
                  <a:pt x="576340" y="27432"/>
                </a:lnTo>
                <a:close/>
                <a:moveTo>
                  <a:pt x="456165" y="0"/>
                </a:moveTo>
                <a:lnTo>
                  <a:pt x="483597" y="0"/>
                </a:lnTo>
                <a:lnTo>
                  <a:pt x="483597" y="27432"/>
                </a:lnTo>
                <a:lnTo>
                  <a:pt x="456165" y="27432"/>
                </a:lnTo>
                <a:close/>
                <a:moveTo>
                  <a:pt x="340656" y="0"/>
                </a:moveTo>
                <a:lnTo>
                  <a:pt x="368088" y="0"/>
                </a:lnTo>
                <a:lnTo>
                  <a:pt x="368088" y="27432"/>
                </a:lnTo>
                <a:lnTo>
                  <a:pt x="340656" y="27432"/>
                </a:lnTo>
                <a:close/>
                <a:moveTo>
                  <a:pt x="226483" y="0"/>
                </a:moveTo>
                <a:lnTo>
                  <a:pt x="253915" y="0"/>
                </a:lnTo>
                <a:lnTo>
                  <a:pt x="253915" y="27432"/>
                </a:lnTo>
                <a:lnTo>
                  <a:pt x="226483" y="27432"/>
                </a:lnTo>
                <a:close/>
                <a:moveTo>
                  <a:pt x="114173" y="0"/>
                </a:moveTo>
                <a:lnTo>
                  <a:pt x="141605" y="0"/>
                </a:lnTo>
                <a:lnTo>
                  <a:pt x="141605" y="27432"/>
                </a:lnTo>
                <a:lnTo>
                  <a:pt x="114173" y="27432"/>
                </a:lnTo>
                <a:close/>
                <a:moveTo>
                  <a:pt x="0" y="0"/>
                </a:move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01E0D7A0-6F94-0A0A-64BB-0595B62B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874" y="5143500"/>
            <a:ext cx="9192127" cy="371475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762000" dist="127000" dir="27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0" tIns="0" rIns="360000" bIns="0" rtlCol="0" anchor="ctr">
            <a:noAutofit/>
          </a:bodyPr>
          <a:lstStyle>
            <a:lvl1pPr algn="ctr">
              <a:defRPr lang="pt-BR" sz="60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marR="0" lvl="0" indent="0" algn="ctr" defTabSz="1371417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A0DFFDD-1978-D26D-06FF-44FFD849F611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3A0634D-85F5-EEBB-5CFA-DF6DA26B410B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9F0DC5AA-74B2-FB35-8AC4-4F7C382DF74D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38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7A1323-B805-483F-B403-83038F1DB33C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 dirty="0">
              <a:solidFill>
                <a:schemeClr val="tx1"/>
              </a:solidFill>
            </a:endParaRPr>
          </a:p>
        </p:txBody>
      </p:sp>
      <p:sp>
        <p:nvSpPr>
          <p:cNvPr id="18" name="Título 17">
            <a:extLst>
              <a:ext uri="{FF2B5EF4-FFF2-40B4-BE49-F238E27FC236}">
                <a16:creationId xmlns:a16="http://schemas.microsoft.com/office/drawing/2014/main" id="{28F82A4E-85E7-C0C9-5629-E27CF214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1" y="742950"/>
            <a:ext cx="15408000" cy="1001213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9FC86AD1-14EC-BB00-01BD-D25493E601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2335213"/>
            <a:ext cx="15409863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74403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51E3D695-7A03-E9A7-E9B4-459C232E5ACE}"/>
              </a:ext>
            </a:extLst>
          </p:cNvPr>
          <p:cNvSpPr/>
          <p:nvPr userDrawn="1"/>
        </p:nvSpPr>
        <p:spPr>
          <a:xfrm>
            <a:off x="1440000" y="641384"/>
            <a:ext cx="301184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Título 17">
            <a:extLst>
              <a:ext uri="{FF2B5EF4-FFF2-40B4-BE49-F238E27FC236}">
                <a16:creationId xmlns:a16="http://schemas.microsoft.com/office/drawing/2014/main" id="{B9067B56-4483-B9DC-E86E-66668A023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08000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BAE387C3-9651-59F8-4478-1D0DE7B9EF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3136900"/>
            <a:ext cx="15409863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07493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C8FEF302-36D3-3BA0-99EE-919D9EEED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28250" cy="2676526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E02522A-5259-4AB4-F9F4-5B07EBB5EEDB}"/>
              </a:ext>
            </a:extLst>
          </p:cNvPr>
          <p:cNvSpPr/>
          <p:nvPr userDrawn="1"/>
        </p:nvSpPr>
        <p:spPr>
          <a:xfrm>
            <a:off x="1440000" y="641384"/>
            <a:ext cx="428625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4D1E0B5-6B46-1D8E-41E2-643F92B3F8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069" y="3937000"/>
            <a:ext cx="15409863" cy="5664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126868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9975014-4BEB-8577-8F3B-EA1200B2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42950"/>
            <a:ext cx="15408932" cy="1001213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112C6F5-7E63-B37E-6AF4-3CBC0C1B2DED}"/>
              </a:ext>
            </a:extLst>
          </p:cNvPr>
          <p:cNvSpPr/>
          <p:nvPr userDrawn="1"/>
        </p:nvSpPr>
        <p:spPr>
          <a:xfrm>
            <a:off x="1440000" y="641384"/>
            <a:ext cx="1495911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AF052EC3-6CA0-7EA2-C99E-4F386C34C0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9" y="2335213"/>
            <a:ext cx="7145994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B082E2A-3207-DBA6-D3F1-3F0E53EF27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2007" y="2335213"/>
            <a:ext cx="7145994" cy="72659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237421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2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9901620F-88A2-F20E-9E82-9D3E0F6E652E}"/>
              </a:ext>
            </a:extLst>
          </p:cNvPr>
          <p:cNvSpPr/>
          <p:nvPr userDrawn="1"/>
        </p:nvSpPr>
        <p:spPr>
          <a:xfrm>
            <a:off x="1440000" y="641384"/>
            <a:ext cx="2857500" cy="101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17">
            <a:extLst>
              <a:ext uri="{FF2B5EF4-FFF2-40B4-BE49-F238E27FC236}">
                <a16:creationId xmlns:a16="http://schemas.microsoft.com/office/drawing/2014/main" id="{6089047C-FAA2-0E85-DA81-A3393526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42950"/>
            <a:ext cx="15408000" cy="1838326"/>
          </a:xfrm>
          <a:prstGeom prst="rect">
            <a:avLst/>
          </a:prstGeom>
        </p:spPr>
        <p:txBody>
          <a:bodyPr tIns="360000" anchor="b" anchorCtr="0"/>
          <a:lstStyle>
            <a:lvl1pPr>
              <a:lnSpc>
                <a:spcPct val="100000"/>
              </a:lnSpc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br>
              <a:rPr lang="pt-BR" dirty="0"/>
            </a:br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B50BC9B-3A4A-8C80-B3DA-4C48F1184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39069" y="3136900"/>
            <a:ext cx="714599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465C6981-DF9C-E29B-7326-2AC6AB5006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02007" y="3136900"/>
            <a:ext cx="7145994" cy="64643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100000"/>
              <a:buFont typeface="Wingdings" panose="05000000000000000000" pitchFamily="2" charset="2"/>
              <a:buChar char="§"/>
              <a:defRPr sz="4000" b="1">
                <a:solidFill>
                  <a:schemeClr val="tx1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1pPr>
            <a:lvl2pPr marL="1080000" indent="-54000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85000"/>
              <a:buFont typeface="Wingdings" panose="05000000000000000000" pitchFamily="2" charset="2"/>
              <a:buChar char="§"/>
              <a:defRPr sz="4000" b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defRPr>
            </a:lvl2pPr>
            <a:lvl3pPr marL="162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7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160000" indent="-5400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003A79"/>
              </a:buClr>
              <a:buSzPct val="60000"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ts val="3449"/>
              </a:lnSpc>
              <a:spcBef>
                <a:spcPts val="0"/>
              </a:spcBef>
              <a:defRPr sz="2699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9396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D07583A-2D48-A3AF-D990-A19E3BAECC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t="78343" r="50903"/>
          <a:stretch/>
        </p:blipFill>
        <p:spPr>
          <a:xfrm>
            <a:off x="16877671" y="9601200"/>
            <a:ext cx="1406173" cy="557859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F143268E-7A91-BD1E-5E70-071FBFE67B18}"/>
              </a:ext>
            </a:extLst>
          </p:cNvPr>
          <p:cNvSpPr/>
          <p:nvPr userDrawn="1"/>
        </p:nvSpPr>
        <p:spPr>
          <a:xfrm>
            <a:off x="-12031" y="9486355"/>
            <a:ext cx="693070" cy="800645"/>
          </a:xfrm>
          <a:prstGeom prst="rect">
            <a:avLst/>
          </a:prstGeom>
          <a:solidFill>
            <a:srgbClr val="73BF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3A79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E52E3EF0-C8CB-4C81-41DE-1DA36E5B9C37}"/>
              </a:ext>
            </a:extLst>
          </p:cNvPr>
          <p:cNvSpPr/>
          <p:nvPr userDrawn="1"/>
        </p:nvSpPr>
        <p:spPr>
          <a:xfrm>
            <a:off x="-12031" y="0"/>
            <a:ext cx="693070" cy="9017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F29437F-06C8-D6D5-670D-ADFA8065A45F}"/>
              </a:ext>
            </a:extLst>
          </p:cNvPr>
          <p:cNvSpPr/>
          <p:nvPr userDrawn="1"/>
        </p:nvSpPr>
        <p:spPr>
          <a:xfrm>
            <a:off x="-12031" y="9017666"/>
            <a:ext cx="693070" cy="2344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chemeClr val="tx1"/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5242CD4-6D0B-F47E-297B-DFC2171AD17E}"/>
              </a:ext>
            </a:extLst>
          </p:cNvPr>
          <p:cNvSpPr/>
          <p:nvPr userDrawn="1"/>
        </p:nvSpPr>
        <p:spPr>
          <a:xfrm>
            <a:off x="-12031" y="9251901"/>
            <a:ext cx="693070" cy="23445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500"/>
              </a:spcBef>
            </a:pPr>
            <a:endParaRPr lang="en-US" sz="2100" b="1">
              <a:solidFill>
                <a:srgbClr val="008B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3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2" r:id="rId12"/>
    <p:sldLayoutId id="2147483794" r:id="rId13"/>
    <p:sldLayoutId id="2147483704" r:id="rId14"/>
    <p:sldLayoutId id="214748381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9" r:id="rId21"/>
    <p:sldLayoutId id="2147483810" r:id="rId22"/>
    <p:sldLayoutId id="2147483812" r:id="rId23"/>
    <p:sldLayoutId id="2147483815" r:id="rId24"/>
    <p:sldLayoutId id="2147483816" r:id="rId25"/>
    <p:sldLayoutId id="2147483817" r:id="rId26"/>
    <p:sldLayoutId id="2147483818" r:id="rId27"/>
    <p:sldLayoutId id="2147483822" r:id="rId28"/>
    <p:sldLayoutId id="2147483823" r:id="rId29"/>
  </p:sldLayoutIdLst>
  <p:hf hdr="0" ftr="0" dt="0"/>
  <p:txStyles>
    <p:titleStyle>
      <a:lvl1pPr algn="l" defTabSz="1371477" rtl="0" eaLnBrk="1" latinLnBrk="0" hangingPunct="1">
        <a:lnSpc>
          <a:spcPct val="90000"/>
        </a:lnSpc>
        <a:spcBef>
          <a:spcPct val="0"/>
        </a:spcBef>
        <a:buNone/>
        <a:defRPr sz="5500" b="1" i="0" kern="1200" spc="-150" baseline="0">
          <a:solidFill>
            <a:schemeClr val="accent2"/>
          </a:solidFill>
          <a:latin typeface="Arial Black" panose="020B0604020202020204" pitchFamily="34" charset="0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0" indent="0" algn="l" defTabSz="1371477" rtl="0" eaLnBrk="1" latinLnBrk="0" hangingPunct="1">
        <a:lnSpc>
          <a:spcPct val="110000"/>
        </a:lnSpc>
        <a:spcBef>
          <a:spcPts val="1500"/>
        </a:spcBef>
        <a:spcAft>
          <a:spcPts val="1500"/>
        </a:spcAft>
        <a:buFont typeface="Arial" panose="020B0604020202020204" pitchFamily="34" charset="0"/>
        <a:buNone/>
        <a:defRPr sz="4000" b="1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362744" indent="-351632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713582" indent="-350838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7119" indent="-340519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27957" indent="-339725" algn="l" defTabSz="1371477" rtl="0" eaLnBrk="1" latinLnBrk="0" hangingPunct="1">
        <a:lnSpc>
          <a:spcPct val="110000"/>
        </a:lnSpc>
        <a:spcBef>
          <a:spcPts val="749"/>
        </a:spcBef>
        <a:spcAft>
          <a:spcPts val="1500"/>
        </a:spcAft>
        <a:buClr>
          <a:schemeClr val="accent3"/>
        </a:buClr>
        <a:buFont typeface="Wingdings" pitchFamily="2" charset="2"/>
        <a:buChar char="§"/>
        <a:tabLst/>
        <a:defRPr sz="4000" b="1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561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301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038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775" indent="-342870" algn="l" defTabSz="1371477" rtl="0" eaLnBrk="1" latinLnBrk="0" hangingPunct="1">
        <a:lnSpc>
          <a:spcPct val="90000"/>
        </a:lnSpc>
        <a:spcBef>
          <a:spcPts val="749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9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77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17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54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691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430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168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907" algn="l" defTabSz="137147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4320">
          <p15:clr>
            <a:srgbClr val="F26B43"/>
          </p15:clr>
        </p15:guide>
        <p15:guide id="28" pos="714">
          <p15:clr>
            <a:srgbClr val="F26B43"/>
          </p15:clr>
        </p15:guide>
        <p15:guide id="29" pos="10614">
          <p15:clr>
            <a:srgbClr val="F26B43"/>
          </p15:clr>
        </p15:guide>
        <p15:guide id="48" pos="1338">
          <p15:clr>
            <a:srgbClr val="F26B43"/>
          </p15:clr>
        </p15:guide>
        <p15:guide id="52" pos="2520">
          <p15:clr>
            <a:srgbClr val="F26B43"/>
          </p15:clr>
        </p15:guide>
        <p15:guide id="54" orient="horz" pos="1976">
          <p15:clr>
            <a:srgbClr val="F26B43"/>
          </p15:clr>
        </p15:guide>
        <p15:guide id="55" orient="horz" pos="4860">
          <p15:clr>
            <a:srgbClr val="F26B43"/>
          </p15:clr>
        </p15:guide>
        <p15:guide id="56" orient="horz" pos="5580">
          <p15:clr>
            <a:srgbClr val="F26B43"/>
          </p15:clr>
        </p15:guide>
        <p15:guide id="57" orient="horz" pos="6048">
          <p15:clr>
            <a:srgbClr val="F26B43"/>
          </p15:clr>
        </p15:guide>
        <p15:guide id="58" pos="6112">
          <p15:clr>
            <a:srgbClr val="F26B43"/>
          </p15:clr>
        </p15:guide>
        <p15:guide id="60" pos="7920">
          <p15:clr>
            <a:srgbClr val="F26B43"/>
          </p15:clr>
        </p15:guide>
        <p15:guide id="61" pos="9720">
          <p15:clr>
            <a:srgbClr val="F26B43"/>
          </p15:clr>
        </p15:guide>
        <p15:guide id="62" orient="horz" pos="468">
          <p15:clr>
            <a:srgbClr val="F26B43"/>
          </p15:clr>
        </p15:guide>
        <p15:guide id="64" orient="horz" pos="2480">
          <p15:clr>
            <a:srgbClr val="F26B43"/>
          </p15:clr>
        </p15:guide>
        <p15:guide id="66" orient="horz" pos="1471">
          <p15:clr>
            <a:srgbClr val="F26B43"/>
          </p15:clr>
        </p15:guide>
        <p15:guide id="67" orient="horz" pos="3240">
          <p15:clr>
            <a:srgbClr val="F26B43"/>
          </p15:clr>
        </p15:guide>
        <p15:guide id="69" pos="58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ofusion.com.br/o-que-e-shopper-consumidor" TargetMode="External"/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jpeg"/><Relationship Id="rId4" Type="http://schemas.openxmlformats.org/officeDocument/2006/relationships/hyperlink" Target="https://fia.com.br/blog/gestao-de-projetos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png"/><Relationship Id="rId18" Type="http://schemas.openxmlformats.org/officeDocument/2006/relationships/image" Target="../media/image66.jpeg"/><Relationship Id="rId26" Type="http://schemas.openxmlformats.org/officeDocument/2006/relationships/image" Target="../media/image74.jpeg"/><Relationship Id="rId3" Type="http://schemas.openxmlformats.org/officeDocument/2006/relationships/image" Target="../media/image51.jpeg"/><Relationship Id="rId21" Type="http://schemas.openxmlformats.org/officeDocument/2006/relationships/image" Target="../media/image69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jpeg"/><Relationship Id="rId25" Type="http://schemas.openxmlformats.org/officeDocument/2006/relationships/image" Target="../media/image73.jpeg"/><Relationship Id="rId2" Type="http://schemas.openxmlformats.org/officeDocument/2006/relationships/hyperlink" Target="https://www.linkedin.com/in/fernandofernandesmd/" TargetMode="Externa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.png"/><Relationship Id="rId11" Type="http://schemas.openxmlformats.org/officeDocument/2006/relationships/image" Target="../media/image59.jpeg"/><Relationship Id="rId24" Type="http://schemas.openxmlformats.org/officeDocument/2006/relationships/image" Target="../media/image72.jpe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23" Type="http://schemas.openxmlformats.org/officeDocument/2006/relationships/image" Target="../media/image71.jpe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png"/><Relationship Id="rId14" Type="http://schemas.openxmlformats.org/officeDocument/2006/relationships/image" Target="../media/image62.jpeg"/><Relationship Id="rId22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linkedin.com/in/fernandofernandesmd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ernandofernandesmd/" TargetMode="Externa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en.wikipedia.org/wiki/Bronze_Night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linkedin.com/in/fernandofernandesmd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linkedin.com/in/fernandofernandesmd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linkedin.com/in/fernandofernandesmd/" TargetMode="External"/><Relationship Id="rId4" Type="http://schemas.openxmlformats.org/officeDocument/2006/relationships/image" Target="../media/image89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linkedin.com/in/fernandofernandesmd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hyperlink" Target="https://e-estonia.com/wp-content/uploads/2020mar-faq-a4-v02-id-card-1.pdf" TargetMode="Externa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linkedin.com/in/fernandofernandesmd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e-estonia.com/solutions/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linkedin.com/in/fernandofernandesmd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linkedin.com/in/fernandofernandesm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fernandesmd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F8F7-D331-6390-B9AA-16AE868EC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8A3392FA-02BA-FB78-9516-7F35B0A0BA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55" r="12955"/>
          <a:stretch/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763DF06-A278-1B0D-79B1-CBF7E1C8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Sistemas de Saúde no Brasil </a:t>
            </a:r>
            <a:r>
              <a:rPr lang="pt-BR" sz="2400" dirty="0"/>
              <a:t>(Parte 5/5)</a:t>
            </a:r>
            <a:br>
              <a:rPr lang="pt-BR" dirty="0"/>
            </a:br>
            <a:br>
              <a:rPr lang="pt-BR" sz="2400" dirty="0"/>
            </a:br>
            <a: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MBA Executivo</a:t>
            </a: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Professor: Fernando Fernandes</a:t>
            </a: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Coordenadora: Adriana Maria André</a:t>
            </a:r>
            <a:br>
              <a:rPr lang="pt-BR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342921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007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 2030 - Brasil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8A359A7-9F71-FD44-8465-4E807B0450D7}"/>
              </a:ext>
            </a:extLst>
          </p:cNvPr>
          <p:cNvSpPr/>
          <p:nvPr/>
        </p:nvSpPr>
        <p:spPr>
          <a:xfrm>
            <a:off x="2427664" y="8770323"/>
            <a:ext cx="2259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CLP e McKinsey, 2014</a:t>
            </a:r>
          </a:p>
        </p:txBody>
      </p:sp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6B06889B-EF8F-0CF9-4D85-2533ACEC4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4" y="1667978"/>
            <a:ext cx="12601286" cy="6951651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CABE114C-8595-2D39-35D0-13DC83F98FA9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90865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2"/>
            <a:ext cx="109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Metas</a:t>
            </a: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6C9D984-BC9C-EA43-AEF5-21F919BE6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833928"/>
            <a:ext cx="12826280" cy="693542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03DF241-1B76-6943-A061-43D4478B9855}"/>
              </a:ext>
            </a:extLst>
          </p:cNvPr>
          <p:cNvSpPr/>
          <p:nvPr/>
        </p:nvSpPr>
        <p:spPr>
          <a:xfrm>
            <a:off x="4823520" y="8859596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CA555DE0-BAE9-870D-25CF-DA4D66E81EA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428768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0" y="1081962"/>
            <a:ext cx="2071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Metas Saúde</a:t>
            </a:r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4BE97D39-DC79-BD46-914C-CB95E0BBE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66" y="1761722"/>
            <a:ext cx="12851680" cy="5940871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1F70E4E8-89A0-6F69-0B92-441EFD299732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F9B0767-F406-A94E-7506-83B46B353977}"/>
              </a:ext>
            </a:extLst>
          </p:cNvPr>
          <p:cNvSpPr/>
          <p:nvPr/>
        </p:nvSpPr>
        <p:spPr>
          <a:xfrm>
            <a:off x="2588666" y="7702593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2143711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0" y="1081963"/>
            <a:ext cx="12598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Saúde 1</a:t>
            </a:r>
          </a:p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 a maior expectativa de vida entre os </a:t>
            </a:r>
            <a:r>
              <a:rPr lang="pt-BR" sz="28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países</a:t>
            </a:r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pt-BR" sz="28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América</a:t>
            </a:r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Latina até 2030 </a:t>
            </a:r>
          </a:p>
          <a:p>
            <a:endParaRPr lang="pt-BR" sz="28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Interface gráfica do usuário, Gráfico, Aplicativo, Teams&#10;&#10;Descrição gerada automaticamente com confiança média">
            <a:extLst>
              <a:ext uri="{FF2B5EF4-FFF2-40B4-BE49-F238E27FC236}">
                <a16:creationId xmlns:a16="http://schemas.microsoft.com/office/drawing/2014/main" id="{7D7A52F8-EB9A-814F-A81A-EEABF9B02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2479204"/>
            <a:ext cx="12765814" cy="5559896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8D5664B6-1109-CB1C-6052-08CBA26F710F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5CECC69-226B-F407-1855-759A67B91DCD}"/>
              </a:ext>
            </a:extLst>
          </p:cNvPr>
          <p:cNvSpPr/>
          <p:nvPr/>
        </p:nvSpPr>
        <p:spPr>
          <a:xfrm>
            <a:off x="2494998" y="8051346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47115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3"/>
            <a:ext cx="12601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Saúde 2</a:t>
            </a:r>
          </a:p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 a menor mortalidade infantil entre os </a:t>
            </a:r>
            <a:r>
              <a:rPr lang="pt-BR" sz="28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países</a:t>
            </a:r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pt-BR" sz="28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América</a:t>
            </a:r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Latina até 2030 </a:t>
            </a:r>
          </a:p>
          <a:p>
            <a:endParaRPr lang="pt-BR" sz="28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Interface gráfica do usuário, Gráfico, Gráfico de barras&#10;&#10;Descrição gerada automaticamente">
            <a:extLst>
              <a:ext uri="{FF2B5EF4-FFF2-40B4-BE49-F238E27FC236}">
                <a16:creationId xmlns:a16="http://schemas.microsoft.com/office/drawing/2014/main" id="{C585630A-89A8-8345-9422-432D3FA20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2538707"/>
            <a:ext cx="12775480" cy="5436893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2452480E-8FFA-734E-931B-E7CAFC9EF6A9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CE54E06-4727-0F07-EDB3-D9654AF911B4}"/>
              </a:ext>
            </a:extLst>
          </p:cNvPr>
          <p:cNvSpPr/>
          <p:nvPr/>
        </p:nvSpPr>
        <p:spPr>
          <a:xfrm>
            <a:off x="2489200" y="8088395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97437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3"/>
            <a:ext cx="12601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Saúde 3</a:t>
            </a:r>
          </a:p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Reduzir a disparidade da </a:t>
            </a:r>
            <a:r>
              <a:rPr lang="pt-BR" sz="28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saúde</a:t>
            </a:r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a </a:t>
            </a:r>
            <a:r>
              <a:rPr lang="pt-BR" sz="28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média</a:t>
            </a:r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brasileira e o estado com pior resultado em expectativa de vida e mortalidade infantil 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C6114066-E132-4142-A7EC-A1BAE846A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51" y="3048778"/>
            <a:ext cx="12858029" cy="5623115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5C7D09F2-4A04-780B-D749-BDB325C74D82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F819FCB-D676-3303-A9B7-8FB1DD162052}"/>
              </a:ext>
            </a:extLst>
          </p:cNvPr>
          <p:cNvSpPr/>
          <p:nvPr/>
        </p:nvSpPr>
        <p:spPr>
          <a:xfrm>
            <a:off x="2406651" y="8671893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1412886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2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Avanços e retrocessos em 2018</a:t>
            </a:r>
          </a:p>
        </p:txBody>
      </p:sp>
      <p:pic>
        <p:nvPicPr>
          <p:cNvPr id="4" name="Imagem 3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2A69EED7-D5A0-924B-BA0B-C7590A318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2249359"/>
            <a:ext cx="12902479" cy="6100891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6B137B62-8C53-C8DD-FEAC-94835D1204D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2F0169F-98BD-879E-500B-3AEDF51718E2}"/>
              </a:ext>
            </a:extLst>
          </p:cNvPr>
          <p:cNvSpPr/>
          <p:nvPr/>
        </p:nvSpPr>
        <p:spPr>
          <a:xfrm>
            <a:off x="2879304" y="8527876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2159220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2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 temas principais para a </a:t>
            </a:r>
            <a:r>
              <a:rPr lang="pt-BR" sz="28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Saúde</a:t>
            </a:r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Brasil 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23060E5-D407-8746-B303-96FFC28EC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1" y="2322203"/>
            <a:ext cx="12705629" cy="5856597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FBB9BF82-B1B6-A11B-20AA-6CC1545B15BE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228A21B-72A4-1FFE-3039-0D97D8B3ED63}"/>
              </a:ext>
            </a:extLst>
          </p:cNvPr>
          <p:cNvSpPr/>
          <p:nvPr/>
        </p:nvSpPr>
        <p:spPr>
          <a:xfrm>
            <a:off x="2663280" y="8178800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2764246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2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Iniciativas para o desenvolvimento da Saúde no país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281C607-425B-814A-8AF3-E0DB3B5F1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047156"/>
            <a:ext cx="12826758" cy="6468194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56B174C5-586A-83F3-1946-126B6013ACDF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657616-8192-1ED2-05EA-E2987CC6C000}"/>
              </a:ext>
            </a:extLst>
          </p:cNvPr>
          <p:cNvSpPr/>
          <p:nvPr/>
        </p:nvSpPr>
        <p:spPr>
          <a:xfrm>
            <a:off x="2436649" y="8576388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101063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2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Ações para Inspirar nesta Jornada do Brasil</a:t>
            </a:r>
          </a:p>
        </p:txBody>
      </p:sp>
      <p:pic>
        <p:nvPicPr>
          <p:cNvPr id="4" name="Imagem 3" descr="Uma imagem contendo Aplicativo&#10;&#10;Descrição gerada automaticamente">
            <a:extLst>
              <a:ext uri="{FF2B5EF4-FFF2-40B4-BE49-F238E27FC236}">
                <a16:creationId xmlns:a16="http://schemas.microsoft.com/office/drawing/2014/main" id="{98804316-8385-4949-801E-D7937FBCD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479" y="2984500"/>
            <a:ext cx="12065000" cy="431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FC39254-A4EA-2658-0D36-24A416E641E4}"/>
              </a:ext>
            </a:extLst>
          </p:cNvPr>
          <p:cNvSpPr/>
          <p:nvPr/>
        </p:nvSpPr>
        <p:spPr>
          <a:xfrm>
            <a:off x="2447257" y="1687116"/>
            <a:ext cx="12817423" cy="65527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39995C40-E85F-699D-5ADD-7FBB765E7DDA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8C261ED-975E-725E-89B5-05E88AEF927E}"/>
              </a:ext>
            </a:extLst>
          </p:cNvPr>
          <p:cNvSpPr/>
          <p:nvPr/>
        </p:nvSpPr>
        <p:spPr>
          <a:xfrm>
            <a:off x="3114005" y="9874256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420212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47F4D68F-513B-4144-BC6B-C57A391F726F}"/>
              </a:ext>
            </a:extLst>
          </p:cNvPr>
          <p:cNvSpPr txBox="1">
            <a:spLocks/>
          </p:cNvSpPr>
          <p:nvPr/>
        </p:nvSpPr>
        <p:spPr>
          <a:xfrm>
            <a:off x="2663280" y="5359524"/>
            <a:ext cx="12241360" cy="3240360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A9AD5AC-0BCC-594E-B39D-B712B0C552EC}"/>
              </a:ext>
            </a:extLst>
          </p:cNvPr>
          <p:cNvSpPr txBox="1"/>
          <p:nvPr/>
        </p:nvSpPr>
        <p:spPr>
          <a:xfrm>
            <a:off x="5896956" y="2273119"/>
            <a:ext cx="7097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Sistemas de Saúde no Brasil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30B625-F2A7-8748-8E99-20C5236C1593}"/>
              </a:ext>
            </a:extLst>
          </p:cNvPr>
          <p:cNvSpPr txBox="1"/>
          <p:nvPr/>
        </p:nvSpPr>
        <p:spPr>
          <a:xfrm>
            <a:off x="5111549" y="3947527"/>
            <a:ext cx="80648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_________________________________________</a:t>
            </a:r>
          </a:p>
          <a:p>
            <a:pPr algn="ctr"/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Tendências e reflexões sobre sistemas de saúde</a:t>
            </a:r>
          </a:p>
          <a:p>
            <a:pPr algn="ctr"/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_________________________________________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4423BDA-C8C9-E540-A2E3-B7A2B5F72BE0}"/>
              </a:ext>
            </a:extLst>
          </p:cNvPr>
          <p:cNvSpPr txBox="1"/>
          <p:nvPr/>
        </p:nvSpPr>
        <p:spPr>
          <a:xfrm>
            <a:off x="7034288" y="6425706"/>
            <a:ext cx="42194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Curso: MBA Executivo</a:t>
            </a:r>
          </a:p>
          <a:p>
            <a:pPr algn="ctr"/>
            <a:endParaRPr lang="pt-BR" sz="2200" u="sng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Professor: Fernando Fernandes</a:t>
            </a:r>
          </a:p>
          <a:p>
            <a:pPr algn="ctr"/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Coordenador: Adriana Maria André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8D7E2B-E75C-E740-AA18-75D400A0CAD1}"/>
              </a:ext>
            </a:extLst>
          </p:cNvPr>
          <p:cNvSpPr txBox="1"/>
          <p:nvPr/>
        </p:nvSpPr>
        <p:spPr>
          <a:xfrm>
            <a:off x="12842882" y="9611771"/>
            <a:ext cx="1620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Bloco: 05 / 05</a:t>
            </a:r>
          </a:p>
        </p:txBody>
      </p:sp>
    </p:spTree>
    <p:extLst>
      <p:ext uri="{BB962C8B-B14F-4D97-AF65-F5344CB8AC3E}">
        <p14:creationId xmlns:p14="http://schemas.microsoft.com/office/powerpoint/2010/main" val="744911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2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Prontuário Eletrônico Universal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13288CF-FBDD-B042-B297-C8DCA9A6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0" y="1601288"/>
            <a:ext cx="12540925" cy="6854580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2938C760-053B-DBA7-2214-103C52F1959A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18EEE5C-4ADC-E200-BB04-266FEAB2C5FE}"/>
              </a:ext>
            </a:extLst>
          </p:cNvPr>
          <p:cNvSpPr/>
          <p:nvPr/>
        </p:nvSpPr>
        <p:spPr>
          <a:xfrm>
            <a:off x="3023320" y="8780067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4145801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2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Estratégia de </a:t>
            </a:r>
            <a:r>
              <a:rPr lang="pt-BR" sz="28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Telesaúde</a:t>
            </a:r>
            <a:endParaRPr lang="pt-BR" sz="2800" dirty="0">
              <a:solidFill>
                <a:srgbClr val="003E7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8B24CF8-5524-CE43-8120-770AF1DDE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36" y="2305050"/>
            <a:ext cx="12205314" cy="6150818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17B24094-83D4-F55A-22CF-B77D12E95B7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0591FD2-EBE1-C012-F7F8-BF1215E0368D}"/>
              </a:ext>
            </a:extLst>
          </p:cNvPr>
          <p:cNvSpPr/>
          <p:nvPr/>
        </p:nvSpPr>
        <p:spPr>
          <a:xfrm>
            <a:off x="2879304" y="8455868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1691694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2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Melhoria na Gestão Hospitalar</a:t>
            </a: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F02FC2C-6F03-E349-9CFA-6345885B9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0" y="1816356"/>
            <a:ext cx="12457384" cy="6934893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FDB2B373-BC92-719F-59C1-B7B907C95A28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202EED3-C0EA-AAC5-540E-647F776651CB}"/>
              </a:ext>
            </a:extLst>
          </p:cNvPr>
          <p:cNvSpPr/>
          <p:nvPr/>
        </p:nvSpPr>
        <p:spPr>
          <a:xfrm>
            <a:off x="2879304" y="8754933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2478110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2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Estratégia para compra e distribuição de medicamentos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118307B-A79D-6746-9E2B-E5B728B76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42" y="1780246"/>
            <a:ext cx="12601398" cy="7035662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7954AD85-A965-7F04-D772-9132343DD49F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901A187-8EEB-D93D-CF66-4940543BC25C}"/>
              </a:ext>
            </a:extLst>
          </p:cNvPr>
          <p:cNvSpPr/>
          <p:nvPr/>
        </p:nvSpPr>
        <p:spPr>
          <a:xfrm>
            <a:off x="2879304" y="8898949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1901923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2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Extensão do Atendimento Primário à Saúde (APS)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2B6369-0C16-B04E-8E8C-DE2AEDCEC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479" y="2010706"/>
            <a:ext cx="12592200" cy="6445162"/>
          </a:xfrm>
          <a:prstGeom prst="rect">
            <a:avLst/>
          </a:prstGeom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A7BB7F3B-BDB1-A41C-68C6-056A448FD31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31A54F-E331-9586-2B17-EF283ED719EF}"/>
              </a:ext>
            </a:extLst>
          </p:cNvPr>
          <p:cNvSpPr/>
          <p:nvPr/>
        </p:nvSpPr>
        <p:spPr>
          <a:xfrm>
            <a:off x="2879304" y="8455868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3924810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CA9228B-4B2B-4943-9B12-AE9DDC3701E1}"/>
              </a:ext>
            </a:extLst>
          </p:cNvPr>
          <p:cNvSpPr txBox="1"/>
          <p:nvPr/>
        </p:nvSpPr>
        <p:spPr>
          <a:xfrm>
            <a:off x="2663280" y="318965"/>
            <a:ext cx="476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Cenário da Saúde Global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1" y="1081962"/>
            <a:ext cx="1260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Regressão do PIB per capita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A444E269-0226-454B-95A8-6D6413E19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1" y="2405149"/>
            <a:ext cx="12819929" cy="573555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316F032-F84C-E53C-4DEF-09CE9B5E63BB}"/>
              </a:ext>
            </a:extLst>
          </p:cNvPr>
          <p:cNvSpPr/>
          <p:nvPr/>
        </p:nvSpPr>
        <p:spPr>
          <a:xfrm>
            <a:off x="13824521" y="6511652"/>
            <a:ext cx="1440159" cy="136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BF0F97ED-427A-D506-D38C-EC7959F490E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A355D0B-5ED3-25F0-77B8-E3FFBB1A7C3E}"/>
              </a:ext>
            </a:extLst>
          </p:cNvPr>
          <p:cNvSpPr/>
          <p:nvPr/>
        </p:nvSpPr>
        <p:spPr>
          <a:xfrm>
            <a:off x="2444751" y="8140700"/>
            <a:ext cx="3550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Visão Brasil 2030 –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56476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F9CA875-C794-0148-A5B3-0CAA06B603C2}"/>
              </a:ext>
            </a:extLst>
          </p:cNvPr>
          <p:cNvSpPr txBox="1"/>
          <p:nvPr/>
        </p:nvSpPr>
        <p:spPr>
          <a:xfrm>
            <a:off x="2663280" y="318965"/>
            <a:ext cx="4783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de Votuporanga/SP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3AE316C-0F8F-054C-8E42-9A9807EAE26B}"/>
              </a:ext>
            </a:extLst>
          </p:cNvPr>
          <p:cNvSpPr/>
          <p:nvPr/>
        </p:nvSpPr>
        <p:spPr>
          <a:xfrm>
            <a:off x="2788212" y="1255490"/>
            <a:ext cx="12935882" cy="2026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Votuporanga é um município brasileiro do estado de São Paulo, Região Sudeste do país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Tem uma população de 96.000 habitantes aproximadamente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PIB per capita maior que </a:t>
            </a:r>
            <a:r>
              <a:rPr lang="pt-BR" sz="22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R</a:t>
            </a:r>
            <a:r>
              <a:rPr lang="pt-BR" sz="22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$ 29.000</a:t>
            </a:r>
            <a:endParaRPr lang="pt-BR" sz="2200" i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5F608399-D354-6B4C-9720-B9CC67454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466" y="3476482"/>
            <a:ext cx="8091069" cy="6051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EE6A4BB5-4113-6D86-B12B-1B26C02F68EC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53162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01" y="6552443"/>
            <a:ext cx="4284108" cy="33145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884" y="4444751"/>
            <a:ext cx="4913423" cy="2948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426" y="2269087"/>
            <a:ext cx="4281461" cy="3211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2" name="Título 5"/>
          <p:cNvSpPr txBox="1">
            <a:spLocks/>
          </p:cNvSpPr>
          <p:nvPr/>
        </p:nvSpPr>
        <p:spPr>
          <a:xfrm>
            <a:off x="3049925" y="6009588"/>
            <a:ext cx="2945310" cy="426323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algn="ctr" defTabSz="685800" fontAlgn="auto">
              <a:spcAft>
                <a:spcPts val="0"/>
              </a:spcAft>
              <a:defRPr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Calibri" panose="020F0502020204030204" pitchFamily="34" charset="0"/>
              </a:rPr>
              <a:t>Início do século XX</a:t>
            </a:r>
          </a:p>
        </p:txBody>
      </p:sp>
      <p:sp>
        <p:nvSpPr>
          <p:cNvPr id="53" name="Título 5"/>
          <p:cNvSpPr txBox="1">
            <a:spLocks/>
          </p:cNvSpPr>
          <p:nvPr/>
        </p:nvSpPr>
        <p:spPr>
          <a:xfrm>
            <a:off x="7268487" y="3796277"/>
            <a:ext cx="2945310" cy="426323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algn="ctr" defTabSz="685800" fontAlgn="auto">
              <a:spcAft>
                <a:spcPts val="0"/>
              </a:spcAft>
              <a:defRPr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Calibri" panose="020F0502020204030204" pitchFamily="34" charset="0"/>
              </a:rPr>
              <a:t>Há 1 década</a:t>
            </a:r>
          </a:p>
        </p:txBody>
      </p:sp>
      <p:sp>
        <p:nvSpPr>
          <p:cNvPr id="54" name="Título 5"/>
          <p:cNvSpPr txBox="1">
            <a:spLocks/>
          </p:cNvSpPr>
          <p:nvPr/>
        </p:nvSpPr>
        <p:spPr>
          <a:xfrm>
            <a:off x="11895299" y="1796106"/>
            <a:ext cx="2945310" cy="426323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algn="ctr" defTabSz="685800" fontAlgn="auto">
              <a:spcAft>
                <a:spcPts val="0"/>
              </a:spcAft>
              <a:defRPr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Calibri" panose="020F0502020204030204" pitchFamily="34" charset="0"/>
              </a:rPr>
              <a:t>Há a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Calibri" panose="020F0502020204030204" pitchFamily="34" charset="0"/>
              </a:rPr>
              <a:t>lguns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Calibri" panose="020F0502020204030204" pitchFamily="34" charset="0"/>
              </a:rPr>
              <a:t> anos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CC4B91-E064-B146-A092-CFFA59AE776D}"/>
              </a:ext>
            </a:extLst>
          </p:cNvPr>
          <p:cNvSpPr txBox="1"/>
          <p:nvPr/>
        </p:nvSpPr>
        <p:spPr>
          <a:xfrm>
            <a:off x="2663280" y="318965"/>
            <a:ext cx="4061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Experiência Bancária</a:t>
            </a:r>
          </a:p>
        </p:txBody>
      </p:sp>
      <p:sp>
        <p:nvSpPr>
          <p:cNvPr id="2" name="Retângulo 1">
            <a:hlinkClick r:id="rId5"/>
            <a:extLst>
              <a:ext uri="{FF2B5EF4-FFF2-40B4-BE49-F238E27FC236}">
                <a16:creationId xmlns:a16="http://schemas.microsoft.com/office/drawing/2014/main" id="{704BA71E-9E09-2E60-4990-CC4774D706F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7276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ítulo 5"/>
          <p:cNvSpPr txBox="1">
            <a:spLocks/>
          </p:cNvSpPr>
          <p:nvPr/>
        </p:nvSpPr>
        <p:spPr>
          <a:xfrm>
            <a:off x="3616925" y="6009588"/>
            <a:ext cx="2945310" cy="426323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algn="ctr" defTabSz="685800" fontAlgn="auto">
              <a:spcAft>
                <a:spcPts val="0"/>
              </a:spcAft>
              <a:defRPr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Calibri" panose="020F0502020204030204" pitchFamily="34" charset="0"/>
              </a:rPr>
              <a:t>Antigo Egito</a:t>
            </a:r>
          </a:p>
        </p:txBody>
      </p:sp>
      <p:sp>
        <p:nvSpPr>
          <p:cNvPr id="53" name="Título 5"/>
          <p:cNvSpPr txBox="1">
            <a:spLocks/>
          </p:cNvSpPr>
          <p:nvPr/>
        </p:nvSpPr>
        <p:spPr>
          <a:xfrm>
            <a:off x="7971581" y="3796277"/>
            <a:ext cx="2945310" cy="426323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algn="ctr" defTabSz="685800" fontAlgn="auto">
              <a:spcAft>
                <a:spcPts val="0"/>
              </a:spcAft>
              <a:defRPr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Calibri" panose="020F0502020204030204" pitchFamily="34" charset="0"/>
              </a:rPr>
              <a:t>Início do século XX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966" y="6435909"/>
            <a:ext cx="5062703" cy="3797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88" y="4222599"/>
            <a:ext cx="4600005" cy="3442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151" y="2261378"/>
            <a:ext cx="4721295" cy="2855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A6FE4B-959A-7D4B-AEB1-9F1777967C3A}"/>
              </a:ext>
            </a:extLst>
          </p:cNvPr>
          <p:cNvSpPr txBox="1"/>
          <p:nvPr/>
        </p:nvSpPr>
        <p:spPr>
          <a:xfrm>
            <a:off x="2663280" y="318965"/>
            <a:ext cx="383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Experiência Médica</a:t>
            </a:r>
          </a:p>
        </p:txBody>
      </p:sp>
      <p:sp>
        <p:nvSpPr>
          <p:cNvPr id="2" name="Retângulo 1">
            <a:hlinkClick r:id="rId5"/>
            <a:extLst>
              <a:ext uri="{FF2B5EF4-FFF2-40B4-BE49-F238E27FC236}">
                <a16:creationId xmlns:a16="http://schemas.microsoft.com/office/drawing/2014/main" id="{9804DC00-C304-6DD1-F32C-1B4E68FAF2D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11899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64973AC-5154-0B40-8E99-517A66E3AA89}"/>
              </a:ext>
            </a:extLst>
          </p:cNvPr>
          <p:cNvSpPr txBox="1"/>
          <p:nvPr/>
        </p:nvSpPr>
        <p:spPr>
          <a:xfrm>
            <a:off x="2663281" y="318965"/>
            <a:ext cx="2642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Telemedicina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FEAEFB17-628A-214E-815F-6A3189ED7CAB}"/>
              </a:ext>
            </a:extLst>
          </p:cNvPr>
          <p:cNvSpPr txBox="1">
            <a:spLocks/>
          </p:cNvSpPr>
          <p:nvPr/>
        </p:nvSpPr>
        <p:spPr>
          <a:xfrm>
            <a:off x="2713039" y="1441060"/>
            <a:ext cx="12191601" cy="584774"/>
          </a:xfrm>
          <a:prstGeom prst="rect">
            <a:avLst/>
          </a:prstGeom>
        </p:spPr>
        <p:txBody>
          <a:bodyPr/>
          <a:lstStyle>
            <a:lvl1pPr marL="385715" indent="-38571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715" indent="-32142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716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0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289" indent="-2571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574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2860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7147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432" indent="-257144" algn="l" defTabSz="10285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rgbClr val="105B9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A659F37-A159-BD40-83B7-729027B0A65F}"/>
              </a:ext>
            </a:extLst>
          </p:cNvPr>
          <p:cNvSpPr txBox="1"/>
          <p:nvPr/>
        </p:nvSpPr>
        <p:spPr>
          <a:xfrm>
            <a:off x="2663281" y="996888"/>
            <a:ext cx="6044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Pandemia antecipou um movimento...</a:t>
            </a:r>
          </a:p>
        </p:txBody>
      </p:sp>
      <p:sp>
        <p:nvSpPr>
          <p:cNvPr id="8" name="AutoShape 2" descr="Telemedicina: descubra aqui quais são os benefícios!">
            <a:extLst>
              <a:ext uri="{FF2B5EF4-FFF2-40B4-BE49-F238E27FC236}">
                <a16:creationId xmlns:a16="http://schemas.microsoft.com/office/drawing/2014/main" id="{C730F202-D546-684D-B667-AD28C28B8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10ADAE9-D189-7946-88C4-44CC68C23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215" y="3175794"/>
            <a:ext cx="8179246" cy="471180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4D520EF-8832-6C49-959E-A7657A5E7EDF}"/>
              </a:ext>
            </a:extLst>
          </p:cNvPr>
          <p:cNvSpPr/>
          <p:nvPr/>
        </p:nvSpPr>
        <p:spPr>
          <a:xfrm>
            <a:off x="2955268" y="9105446"/>
            <a:ext cx="10942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pergunta que fica no ar, é se não houvesse a pandemia, teríamos o recurso autorizado pelos órgãos reguladores?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>
            <a:hlinkClick r:id="rId3"/>
            <a:extLst>
              <a:ext uri="{FF2B5EF4-FFF2-40B4-BE49-F238E27FC236}">
                <a16:creationId xmlns:a16="http://schemas.microsoft.com/office/drawing/2014/main" id="{017AB293-997E-27F6-EF09-7585EFD0F43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67232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rcerias Público-Privadas como alternativa para melhorar os serviços  municipais - CLP - Centro de Liderança Pública">
            <a:extLst>
              <a:ext uri="{FF2B5EF4-FFF2-40B4-BE49-F238E27FC236}">
                <a16:creationId xmlns:a16="http://schemas.microsoft.com/office/drawing/2014/main" id="{FB890E5C-472C-744F-939D-9E123716F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465" y="81133"/>
            <a:ext cx="6408711" cy="1010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C485154-393C-8F45-8F69-C8ECB1A88FA6}"/>
              </a:ext>
            </a:extLst>
          </p:cNvPr>
          <p:cNvSpPr txBox="1"/>
          <p:nvPr/>
        </p:nvSpPr>
        <p:spPr>
          <a:xfrm>
            <a:off x="2434369" y="539011"/>
            <a:ext cx="6099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PPP - Parceria Público-Privadas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A0E4E6C-3919-4740-B0CA-3249BB785D85}"/>
              </a:ext>
            </a:extLst>
          </p:cNvPr>
          <p:cNvSpPr/>
          <p:nvPr/>
        </p:nvSpPr>
        <p:spPr>
          <a:xfrm>
            <a:off x="2434369" y="4349509"/>
            <a:ext cx="6087070" cy="5844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Concessão Especial ou PPP (11.079/04)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Patrocinada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Financiada pelo recursos gerados e aportes do setor público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Metrô SP (linha amarela)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Administrativa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Financiada pelo setor público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área da saúde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Periodicidade mínima de 5 anos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Periodicidade máxima de 35 anos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Penalidades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Remuneração e reajuste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Critérios de avaliação de desempenho</a:t>
            </a:r>
          </a:p>
          <a:p>
            <a:pPr marL="97136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Garantias de execução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é Privatização!!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2A6117-A7DB-B146-A5BD-1C71388DBC47}"/>
              </a:ext>
            </a:extLst>
          </p:cNvPr>
          <p:cNvSpPr/>
          <p:nvPr/>
        </p:nvSpPr>
        <p:spPr>
          <a:xfrm>
            <a:off x="2434369" y="2239811"/>
            <a:ext cx="6960643" cy="1919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Concessão Comum (Lei 8.987/95)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serviço é remunerado pela cobrança direta ao usuário.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Ex. Rodovias, aeroportos, rádio, TV, energia, Lixo, transporte público etc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CD9596-7A74-5799-20FA-C130AA07B71C}"/>
              </a:ext>
            </a:extLst>
          </p:cNvPr>
          <p:cNvSpPr txBox="1"/>
          <p:nvPr/>
        </p:nvSpPr>
        <p:spPr>
          <a:xfrm>
            <a:off x="2434369" y="1458554"/>
            <a:ext cx="7095097" cy="651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1° Concessão (1854) - 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Porto de Santos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17B62FD6-5798-9AF1-6179-C242CCC4893D}"/>
              </a:ext>
            </a:extLst>
          </p:cNvPr>
          <p:cNvSpPr/>
          <p:nvPr/>
        </p:nvSpPr>
        <p:spPr>
          <a:xfrm>
            <a:off x="13806276" y="9959646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86060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BE2777B-0E32-48C7-8AF6-29B23B67B197}"/>
              </a:ext>
            </a:extLst>
          </p:cNvPr>
          <p:cNvGrpSpPr/>
          <p:nvPr/>
        </p:nvGrpSpPr>
        <p:grpSpPr>
          <a:xfrm>
            <a:off x="2663280" y="2047157"/>
            <a:ext cx="12241360" cy="1919177"/>
            <a:chOff x="2033464" y="2747950"/>
            <a:chExt cx="8586651" cy="1427964"/>
          </a:xfrm>
        </p:grpSpPr>
        <p:sp>
          <p:nvSpPr>
            <p:cNvPr id="3" name="Espaço Reservado para Texto 2">
              <a:extLst>
                <a:ext uri="{FF2B5EF4-FFF2-40B4-BE49-F238E27FC236}">
                  <a16:creationId xmlns:a16="http://schemas.microsoft.com/office/drawing/2014/main" id="{183C178D-D8BA-4CBF-A8A7-38AAC1153F1A}"/>
                </a:ext>
              </a:extLst>
            </p:cNvPr>
            <p:cNvSpPr txBox="1">
              <a:spLocks/>
            </p:cNvSpPr>
            <p:nvPr/>
          </p:nvSpPr>
          <p:spPr>
            <a:xfrm>
              <a:off x="2250159" y="2747950"/>
              <a:ext cx="6739227" cy="369332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Espaço Reservado para Texto 3">
              <a:extLst>
                <a:ext uri="{FF2B5EF4-FFF2-40B4-BE49-F238E27FC236}">
                  <a16:creationId xmlns:a16="http://schemas.microsoft.com/office/drawing/2014/main" id="{D840A431-F8FA-49AF-9C10-FD5E72490B3F}"/>
                </a:ext>
              </a:extLst>
            </p:cNvPr>
            <p:cNvSpPr txBox="1">
              <a:spLocks/>
            </p:cNvSpPr>
            <p:nvPr/>
          </p:nvSpPr>
          <p:spPr>
            <a:xfrm>
              <a:off x="2033464" y="3344917"/>
              <a:ext cx="8586651" cy="830997"/>
            </a:xfrm>
            <a:prstGeom prst="rect">
              <a:avLst/>
            </a:prstGeom>
          </p:spPr>
          <p:txBody>
            <a:bodyPr/>
            <a:lstStyle>
              <a:lvl1pPr marL="385715" indent="-385715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35715" indent="-32142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31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85716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00000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14289" indent="-25714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828574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42860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57147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71432" indent="-257144" algn="l" defTabSz="102857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4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endParaRPr lang="pt-BR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9D22DD4-24B4-4474-B04C-3BB7620504E1}"/>
                </a:ext>
              </a:extLst>
            </p:cNvPr>
            <p:cNvSpPr/>
            <p:nvPr/>
          </p:nvSpPr>
          <p:spPr>
            <a:xfrm>
              <a:off x="3245697" y="3117282"/>
              <a:ext cx="5408023" cy="34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4" y="994525"/>
            <a:ext cx="2098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Pilares Principais</a:t>
            </a:r>
          </a:p>
        </p:txBody>
      </p:sp>
      <p:sp>
        <p:nvSpPr>
          <p:cNvPr id="5" name="Retângulo 4">
            <a:hlinkClick r:id="rId2"/>
            <a:extLst>
              <a:ext uri="{FF2B5EF4-FFF2-40B4-BE49-F238E27FC236}">
                <a16:creationId xmlns:a16="http://schemas.microsoft.com/office/drawing/2014/main" id="{65FAE2A9-0147-BF9D-A43E-E6072E30102C}"/>
              </a:ext>
            </a:extLst>
          </p:cNvPr>
          <p:cNvSpPr/>
          <p:nvPr/>
        </p:nvSpPr>
        <p:spPr>
          <a:xfrm>
            <a:off x="13161909" y="9904918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1" y="318965"/>
            <a:ext cx="5137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Transformação Digital (TD)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3970214-7F8E-8F4C-1690-A519C22D106E}"/>
              </a:ext>
            </a:extLst>
          </p:cNvPr>
          <p:cNvSpPr/>
          <p:nvPr/>
        </p:nvSpPr>
        <p:spPr>
          <a:xfrm>
            <a:off x="2724835" y="1574609"/>
            <a:ext cx="14958685" cy="3383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Foco no consumidor: entender os 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desejos e preferências dos consumidores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melhorando as jornadas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Feedbacks constantes: aproveitar contatos com clientes, possíveis falhas e equívocos para obter 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</a:t>
            </a: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Entregas mais ágeis: entregar valor e resultados de forma ágil e constante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Adaptação às mudanças: os contextos mudam o tempo todo. É preciso ter resiliência e, ao mesmo tempo, capacidade de flexibilizar seus processos, produtos e serviços</a:t>
            </a: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E87D122-BE45-4BE9-269B-E467A0AC4209}"/>
              </a:ext>
            </a:extLst>
          </p:cNvPr>
          <p:cNvSpPr/>
          <p:nvPr/>
        </p:nvSpPr>
        <p:spPr>
          <a:xfrm>
            <a:off x="3739883" y="5329350"/>
            <a:ext cx="41515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cs typeface="Calibri" panose="020F0502020204030204" pitchFamily="34" charset="0"/>
              </a:rPr>
              <a:t>TD </a:t>
            </a:r>
          </a:p>
          <a:p>
            <a:pPr algn="ctr"/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cs typeface="Calibri" panose="020F0502020204030204" pitchFamily="34" charset="0"/>
              </a:rPr>
              <a:t>= </a:t>
            </a:r>
          </a:p>
          <a:p>
            <a:pPr algn="ctr"/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cs typeface="Calibri" panose="020F0502020204030204" pitchFamily="34" charset="0"/>
              </a:rPr>
              <a:t>Nova tecnologia </a:t>
            </a:r>
          </a:p>
          <a:p>
            <a:pPr algn="ctr"/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cs typeface="Calibri" panose="020F0502020204030204" pitchFamily="34" charset="0"/>
              </a:rPr>
              <a:t>+ </a:t>
            </a:r>
          </a:p>
          <a:p>
            <a:pPr algn="ctr"/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cs typeface="Calibri" panose="020F0502020204030204" pitchFamily="34" charset="0"/>
              </a:rPr>
              <a:t>Oportunidade de melhoria </a:t>
            </a:r>
          </a:p>
          <a:p>
            <a:pPr algn="ctr"/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cs typeface="Calibri" panose="020F0502020204030204" pitchFamily="34" charset="0"/>
              </a:rPr>
              <a:t>+ </a:t>
            </a:r>
          </a:p>
          <a:p>
            <a:pPr algn="ctr"/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cs typeface="Calibri" panose="020F0502020204030204" pitchFamily="34" charset="0"/>
              </a:rPr>
              <a:t>Mudanças significativas</a:t>
            </a:r>
            <a:endParaRPr lang="pt-BR" sz="2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 descr="Transformação digital: descubra como ela pode impactar seus negócios">
            <a:extLst>
              <a:ext uri="{FF2B5EF4-FFF2-40B4-BE49-F238E27FC236}">
                <a16:creationId xmlns:a16="http://schemas.microsoft.com/office/drawing/2014/main" id="{B49CB782-9539-5800-0E5E-1BFFE1AE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158" y="4584273"/>
            <a:ext cx="7293982" cy="4545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389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Agrupar 31">
            <a:extLst>
              <a:ext uri="{FF2B5EF4-FFF2-40B4-BE49-F238E27FC236}">
                <a16:creationId xmlns:a16="http://schemas.microsoft.com/office/drawing/2014/main" id="{11A9FE90-C6DE-1171-3385-2FA5D6505436}"/>
              </a:ext>
            </a:extLst>
          </p:cNvPr>
          <p:cNvGrpSpPr/>
          <p:nvPr/>
        </p:nvGrpSpPr>
        <p:grpSpPr>
          <a:xfrm>
            <a:off x="7084368" y="3821737"/>
            <a:ext cx="9710278" cy="5601969"/>
            <a:chOff x="2520249" y="2031570"/>
            <a:chExt cx="9710278" cy="5601969"/>
          </a:xfrm>
        </p:grpSpPr>
        <p:sp>
          <p:nvSpPr>
            <p:cNvPr id="48" name="Retângulo Arredondado 47">
              <a:extLst>
                <a:ext uri="{FF2B5EF4-FFF2-40B4-BE49-F238E27FC236}">
                  <a16:creationId xmlns:a16="http://schemas.microsoft.com/office/drawing/2014/main" id="{A680687D-5534-A6B0-55A0-FCF2677BDB21}"/>
                </a:ext>
              </a:extLst>
            </p:cNvPr>
            <p:cNvSpPr/>
            <p:nvPr/>
          </p:nvSpPr>
          <p:spPr>
            <a:xfrm>
              <a:off x="2520249" y="2031570"/>
              <a:ext cx="9710278" cy="5601969"/>
            </a:xfrm>
            <a:prstGeom prst="roundRect">
              <a:avLst>
                <a:gd name="adj" fmla="val 10500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16FF08B8-9F3B-8ADD-EB6D-5FF2CA23DC1F}"/>
                </a:ext>
              </a:extLst>
            </p:cNvPr>
            <p:cNvSpPr txBox="1"/>
            <p:nvPr/>
          </p:nvSpPr>
          <p:spPr>
            <a:xfrm>
              <a:off x="2692529" y="2203850"/>
              <a:ext cx="9365718" cy="5257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3557251" numCol="1" spcCol="1270" anchor="t" anchorCtr="0">
              <a:noAutofit/>
            </a:bodyPr>
            <a:lstStyle/>
            <a:p>
              <a:pPr defTabSz="16891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3800" b="1" i="1" dirty="0">
                  <a:solidFill>
                    <a:schemeClr val="accent3">
                      <a:lumMod val="50000"/>
                    </a:schemeClr>
                  </a:solidFill>
                </a:rPr>
                <a:t>Fatores e Tendências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65BC66B-783C-F4F3-5A19-73EBA2EF1F3D}"/>
              </a:ext>
            </a:extLst>
          </p:cNvPr>
          <p:cNvGrpSpPr/>
          <p:nvPr/>
        </p:nvGrpSpPr>
        <p:grpSpPr>
          <a:xfrm>
            <a:off x="7387971" y="4931965"/>
            <a:ext cx="3073847" cy="631531"/>
            <a:chOff x="2823851" y="3141798"/>
            <a:chExt cx="3073847" cy="631531"/>
          </a:xfrm>
        </p:grpSpPr>
        <p:sp>
          <p:nvSpPr>
            <p:cNvPr id="46" name="Retângulo Arredondado 45">
              <a:extLst>
                <a:ext uri="{FF2B5EF4-FFF2-40B4-BE49-F238E27FC236}">
                  <a16:creationId xmlns:a16="http://schemas.microsoft.com/office/drawing/2014/main" id="{BD42F6AF-AD09-DA65-359F-116A77D89B23}"/>
                </a:ext>
              </a:extLst>
            </p:cNvPr>
            <p:cNvSpPr/>
            <p:nvPr/>
          </p:nvSpPr>
          <p:spPr>
            <a:xfrm>
              <a:off x="2823851" y="3141798"/>
              <a:ext cx="3073847" cy="631531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CF35FC2-7FF3-B3EC-7F58-8E134B850FE4}"/>
                </a:ext>
              </a:extLst>
            </p:cNvPr>
            <p:cNvSpPr txBox="1"/>
            <p:nvPr/>
          </p:nvSpPr>
          <p:spPr>
            <a:xfrm>
              <a:off x="2843273" y="3161220"/>
              <a:ext cx="3035003" cy="592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Demanda por Acesso e Conveniência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107E887-F246-BDFD-7A36-DF47D0A0399C}"/>
              </a:ext>
            </a:extLst>
          </p:cNvPr>
          <p:cNvGrpSpPr/>
          <p:nvPr/>
        </p:nvGrpSpPr>
        <p:grpSpPr>
          <a:xfrm>
            <a:off x="7387971" y="5760532"/>
            <a:ext cx="3073847" cy="631531"/>
            <a:chOff x="2823851" y="3970365"/>
            <a:chExt cx="3073847" cy="631531"/>
          </a:xfrm>
        </p:grpSpPr>
        <p:sp>
          <p:nvSpPr>
            <p:cNvPr id="44" name="Retângulo Arredondado 43">
              <a:extLst>
                <a:ext uri="{FF2B5EF4-FFF2-40B4-BE49-F238E27FC236}">
                  <a16:creationId xmlns:a16="http://schemas.microsoft.com/office/drawing/2014/main" id="{93ED4A20-D856-A5A1-2765-A6B2B755667B}"/>
                </a:ext>
              </a:extLst>
            </p:cNvPr>
            <p:cNvSpPr/>
            <p:nvPr/>
          </p:nvSpPr>
          <p:spPr>
            <a:xfrm>
              <a:off x="2823851" y="3970365"/>
              <a:ext cx="3073847" cy="631531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4B134704-4078-3DA5-8A3E-74E5A45E57F8}"/>
                </a:ext>
              </a:extLst>
            </p:cNvPr>
            <p:cNvSpPr txBox="1"/>
            <p:nvPr/>
          </p:nvSpPr>
          <p:spPr>
            <a:xfrm>
              <a:off x="2843273" y="3989787"/>
              <a:ext cx="3035003" cy="592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Avanços tecnológicos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6CBCCDBC-9FE7-D30D-4F43-4D3B315D25EE}"/>
              </a:ext>
            </a:extLst>
          </p:cNvPr>
          <p:cNvGrpSpPr/>
          <p:nvPr/>
        </p:nvGrpSpPr>
        <p:grpSpPr>
          <a:xfrm>
            <a:off x="2663281" y="1759124"/>
            <a:ext cx="14459307" cy="8002814"/>
            <a:chOff x="0" y="0"/>
            <a:chExt cx="12529391" cy="8002814"/>
          </a:xfrm>
        </p:grpSpPr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7F5702B6-49D2-65C7-85F9-9ACC5DDB37B2}"/>
                </a:ext>
              </a:extLst>
            </p:cNvPr>
            <p:cNvSpPr txBox="1"/>
            <p:nvPr/>
          </p:nvSpPr>
          <p:spPr>
            <a:xfrm>
              <a:off x="171645" y="377930"/>
              <a:ext cx="12130921" cy="76043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6211073" numCol="1" spcCol="1270" anchor="t" anchorCtr="0">
              <a:noAutofit/>
            </a:bodyPr>
            <a:lstStyle/>
            <a:p>
              <a:pPr defTabSz="2889250">
                <a:lnSpc>
                  <a:spcPct val="90000"/>
                </a:lnSpc>
                <a:spcAft>
                  <a:spcPct val="35000"/>
                </a:spcAft>
              </a:pPr>
              <a:r>
                <a:rPr lang="pt-BR" sz="6500" b="1" i="1" dirty="0">
                  <a:solidFill>
                    <a:srgbClr val="0070C0"/>
                  </a:solidFill>
                </a:rPr>
                <a:t>Causa Base</a:t>
              </a:r>
            </a:p>
          </p:txBody>
        </p:sp>
        <p:sp>
          <p:nvSpPr>
            <p:cNvPr id="57" name="Retângulo Arredondado 56">
              <a:extLst>
                <a:ext uri="{FF2B5EF4-FFF2-40B4-BE49-F238E27FC236}">
                  <a16:creationId xmlns:a16="http://schemas.microsoft.com/office/drawing/2014/main" id="{6787672B-4AD1-1E83-F2AB-4E5A94E4E95E}"/>
                </a:ext>
              </a:extLst>
            </p:cNvPr>
            <p:cNvSpPr/>
            <p:nvPr/>
          </p:nvSpPr>
          <p:spPr>
            <a:xfrm>
              <a:off x="0" y="0"/>
              <a:ext cx="12529391" cy="8002814"/>
            </a:xfrm>
            <a:prstGeom prst="roundRect">
              <a:avLst>
                <a:gd name="adj" fmla="val 8500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3FEFC-F114-9B43-8AED-5A4CB80CE601}"/>
              </a:ext>
            </a:extLst>
          </p:cNvPr>
          <p:cNvSpPr txBox="1"/>
          <p:nvPr/>
        </p:nvSpPr>
        <p:spPr>
          <a:xfrm>
            <a:off x="2663280" y="1081962"/>
            <a:ext cx="341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Matriz de Causalidade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0B165E7-FBB0-688D-D94B-7510C7FF4006}"/>
              </a:ext>
            </a:extLst>
          </p:cNvPr>
          <p:cNvGrpSpPr/>
          <p:nvPr/>
        </p:nvGrpSpPr>
        <p:grpSpPr>
          <a:xfrm>
            <a:off x="10758522" y="5247729"/>
            <a:ext cx="5874437" cy="4044748"/>
            <a:chOff x="6473524" y="3550960"/>
            <a:chExt cx="5556652" cy="3695283"/>
          </a:xfrm>
        </p:grpSpPr>
        <p:sp>
          <p:nvSpPr>
            <p:cNvPr id="30" name="Retângulo Arredondado 29">
              <a:extLst>
                <a:ext uri="{FF2B5EF4-FFF2-40B4-BE49-F238E27FC236}">
                  <a16:creationId xmlns:a16="http://schemas.microsoft.com/office/drawing/2014/main" id="{A9680D2B-E8D1-5380-8A5B-7A76470DB960}"/>
                </a:ext>
              </a:extLst>
            </p:cNvPr>
            <p:cNvSpPr/>
            <p:nvPr/>
          </p:nvSpPr>
          <p:spPr>
            <a:xfrm>
              <a:off x="6473524" y="3550960"/>
              <a:ext cx="5556652" cy="3695283"/>
            </a:xfrm>
            <a:prstGeom prst="roundRect">
              <a:avLst>
                <a:gd name="adj" fmla="val 10500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1F6301C3-44C2-6696-B3DF-C74F6841BAFF}"/>
                </a:ext>
              </a:extLst>
            </p:cNvPr>
            <p:cNvSpPr txBox="1"/>
            <p:nvPr/>
          </p:nvSpPr>
          <p:spPr>
            <a:xfrm>
              <a:off x="6587167" y="3664603"/>
              <a:ext cx="5329366" cy="3467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780" tIns="144780" rIns="144780" bIns="1806858" numCol="1" spcCol="1270" anchor="t" anchorCtr="0">
              <a:noAutofit/>
            </a:bodyPr>
            <a:lstStyle/>
            <a:p>
              <a:pPr defTabSz="16891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3800" b="1" i="1" dirty="0">
                  <a:solidFill>
                    <a:schemeClr val="accent6">
                      <a:lumMod val="75000"/>
                    </a:schemeClr>
                  </a:solidFill>
                </a:rPr>
                <a:t>TD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70F8271-D143-655F-D5AE-B47D3F6EBC36}"/>
              </a:ext>
            </a:extLst>
          </p:cNvPr>
          <p:cNvGrpSpPr/>
          <p:nvPr/>
        </p:nvGrpSpPr>
        <p:grpSpPr>
          <a:xfrm>
            <a:off x="11308901" y="6145823"/>
            <a:ext cx="1246312" cy="1440506"/>
            <a:chOff x="7821834" y="3970364"/>
            <a:chExt cx="817195" cy="1440506"/>
          </a:xfrm>
        </p:grpSpPr>
        <p:sp>
          <p:nvSpPr>
            <p:cNvPr id="28" name="Retângulo Arredondado 27">
              <a:extLst>
                <a:ext uri="{FF2B5EF4-FFF2-40B4-BE49-F238E27FC236}">
                  <a16:creationId xmlns:a16="http://schemas.microsoft.com/office/drawing/2014/main" id="{7E585949-399C-DEFA-58D9-C6F3F64E8D46}"/>
                </a:ext>
              </a:extLst>
            </p:cNvPr>
            <p:cNvSpPr/>
            <p:nvPr/>
          </p:nvSpPr>
          <p:spPr>
            <a:xfrm>
              <a:off x="7821834" y="3970364"/>
              <a:ext cx="817195" cy="1440506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C339C2D-D3BD-E669-D6A5-45503DA73A1D}"/>
                </a:ext>
              </a:extLst>
            </p:cNvPr>
            <p:cNvSpPr txBox="1"/>
            <p:nvPr/>
          </p:nvSpPr>
          <p:spPr>
            <a:xfrm>
              <a:off x="7846966" y="3995496"/>
              <a:ext cx="766931" cy="1390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5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EMR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3B985C8-DB92-AD8E-EBF9-74DAC4862B68}"/>
              </a:ext>
            </a:extLst>
          </p:cNvPr>
          <p:cNvGrpSpPr/>
          <p:nvPr/>
        </p:nvGrpSpPr>
        <p:grpSpPr>
          <a:xfrm>
            <a:off x="12557174" y="6145823"/>
            <a:ext cx="1246312" cy="1440506"/>
            <a:chOff x="8663446" y="3970364"/>
            <a:chExt cx="817195" cy="1440506"/>
          </a:xfrm>
        </p:grpSpPr>
        <p:sp>
          <p:nvSpPr>
            <p:cNvPr id="26" name="Retângulo Arredondado 25">
              <a:extLst>
                <a:ext uri="{FF2B5EF4-FFF2-40B4-BE49-F238E27FC236}">
                  <a16:creationId xmlns:a16="http://schemas.microsoft.com/office/drawing/2014/main" id="{CA28696B-5250-C8D7-00E6-2F9AA6193A16}"/>
                </a:ext>
              </a:extLst>
            </p:cNvPr>
            <p:cNvSpPr/>
            <p:nvPr/>
          </p:nvSpPr>
          <p:spPr>
            <a:xfrm>
              <a:off x="8663446" y="3970364"/>
              <a:ext cx="817195" cy="1440506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7E1D6B9C-7958-C5D9-8892-294C6FD93CFC}"/>
                </a:ext>
              </a:extLst>
            </p:cNvPr>
            <p:cNvSpPr txBox="1"/>
            <p:nvPr/>
          </p:nvSpPr>
          <p:spPr>
            <a:xfrm>
              <a:off x="8688578" y="3995496"/>
              <a:ext cx="766931" cy="1390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5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Telemedicina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6C2EB01-AF88-7BD3-9876-145F38426CDE}"/>
              </a:ext>
            </a:extLst>
          </p:cNvPr>
          <p:cNvGrpSpPr/>
          <p:nvPr/>
        </p:nvGrpSpPr>
        <p:grpSpPr>
          <a:xfrm>
            <a:off x="13829181" y="6145823"/>
            <a:ext cx="1246312" cy="1440506"/>
            <a:chOff x="9505055" y="3970364"/>
            <a:chExt cx="817195" cy="1440506"/>
          </a:xfrm>
        </p:grpSpPr>
        <p:sp>
          <p:nvSpPr>
            <p:cNvPr id="24" name="Retângulo Arredondado 23">
              <a:extLst>
                <a:ext uri="{FF2B5EF4-FFF2-40B4-BE49-F238E27FC236}">
                  <a16:creationId xmlns:a16="http://schemas.microsoft.com/office/drawing/2014/main" id="{FBD5DF82-60B2-BDAE-560A-4337E03F0D2E}"/>
                </a:ext>
              </a:extLst>
            </p:cNvPr>
            <p:cNvSpPr/>
            <p:nvPr/>
          </p:nvSpPr>
          <p:spPr>
            <a:xfrm>
              <a:off x="9505055" y="3970364"/>
              <a:ext cx="817195" cy="1440506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D061591-C8AC-05A3-A4CE-529302F116C3}"/>
                </a:ext>
              </a:extLst>
            </p:cNvPr>
            <p:cNvSpPr txBox="1"/>
            <p:nvPr/>
          </p:nvSpPr>
          <p:spPr>
            <a:xfrm>
              <a:off x="9530187" y="3995496"/>
              <a:ext cx="766931" cy="1390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5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App Móveis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B137703-909B-8649-5A15-633D0AAE1D3A}"/>
              </a:ext>
            </a:extLst>
          </p:cNvPr>
          <p:cNvGrpSpPr/>
          <p:nvPr/>
        </p:nvGrpSpPr>
        <p:grpSpPr>
          <a:xfrm>
            <a:off x="11310862" y="7657994"/>
            <a:ext cx="1246312" cy="1440506"/>
            <a:chOff x="7823795" y="5482535"/>
            <a:chExt cx="817195" cy="1440506"/>
          </a:xfrm>
        </p:grpSpPr>
        <p:sp>
          <p:nvSpPr>
            <p:cNvPr id="22" name="Retângulo Arredondado 21">
              <a:extLst>
                <a:ext uri="{FF2B5EF4-FFF2-40B4-BE49-F238E27FC236}">
                  <a16:creationId xmlns:a16="http://schemas.microsoft.com/office/drawing/2014/main" id="{42FC68DE-55E3-29F7-D43B-44DEBA8DEC93}"/>
                </a:ext>
              </a:extLst>
            </p:cNvPr>
            <p:cNvSpPr/>
            <p:nvPr/>
          </p:nvSpPr>
          <p:spPr>
            <a:xfrm>
              <a:off x="7823795" y="5482535"/>
              <a:ext cx="817195" cy="1440506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31BF948-8200-EA51-A747-AC879F0233D4}"/>
                </a:ext>
              </a:extLst>
            </p:cNvPr>
            <p:cNvSpPr txBox="1"/>
            <p:nvPr/>
          </p:nvSpPr>
          <p:spPr>
            <a:xfrm>
              <a:off x="7848927" y="5507667"/>
              <a:ext cx="766931" cy="1390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500" b="1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Wearables</a:t>
              </a:r>
              <a:endParaRPr lang="pt-BR" sz="1500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07A5DC4-BA4D-9173-B1BE-2786BA0A5DFA}"/>
              </a:ext>
            </a:extLst>
          </p:cNvPr>
          <p:cNvGrpSpPr/>
          <p:nvPr/>
        </p:nvGrpSpPr>
        <p:grpSpPr>
          <a:xfrm>
            <a:off x="12559135" y="7657994"/>
            <a:ext cx="1246312" cy="1440506"/>
            <a:chOff x="8665407" y="5482535"/>
            <a:chExt cx="817195" cy="1440506"/>
          </a:xfrm>
        </p:grpSpPr>
        <p:sp>
          <p:nvSpPr>
            <p:cNvPr id="20" name="Retângulo Arredondado 19">
              <a:extLst>
                <a:ext uri="{FF2B5EF4-FFF2-40B4-BE49-F238E27FC236}">
                  <a16:creationId xmlns:a16="http://schemas.microsoft.com/office/drawing/2014/main" id="{59D83827-91C9-2A2A-6088-C5E40380CA46}"/>
                </a:ext>
              </a:extLst>
            </p:cNvPr>
            <p:cNvSpPr/>
            <p:nvPr/>
          </p:nvSpPr>
          <p:spPr>
            <a:xfrm>
              <a:off x="8665407" y="5482535"/>
              <a:ext cx="817195" cy="1440506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D103F15-6B9A-7943-EEC9-08C77D9DDCBC}"/>
                </a:ext>
              </a:extLst>
            </p:cNvPr>
            <p:cNvSpPr txBox="1"/>
            <p:nvPr/>
          </p:nvSpPr>
          <p:spPr>
            <a:xfrm>
              <a:off x="8690539" y="5507667"/>
              <a:ext cx="766931" cy="1390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5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Big Data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B4366BE-064F-1390-E20B-BB9A7CA7BF5D}"/>
              </a:ext>
            </a:extLst>
          </p:cNvPr>
          <p:cNvGrpSpPr/>
          <p:nvPr/>
        </p:nvGrpSpPr>
        <p:grpSpPr>
          <a:xfrm>
            <a:off x="13831142" y="7657994"/>
            <a:ext cx="1246312" cy="1440506"/>
            <a:chOff x="9507016" y="5482535"/>
            <a:chExt cx="817195" cy="1440506"/>
          </a:xfrm>
        </p:grpSpPr>
        <p:sp>
          <p:nvSpPr>
            <p:cNvPr id="18" name="Retângulo Arredondado 17">
              <a:extLst>
                <a:ext uri="{FF2B5EF4-FFF2-40B4-BE49-F238E27FC236}">
                  <a16:creationId xmlns:a16="http://schemas.microsoft.com/office/drawing/2014/main" id="{08239050-FD45-5475-D39C-5F63FFF5579D}"/>
                </a:ext>
              </a:extLst>
            </p:cNvPr>
            <p:cNvSpPr/>
            <p:nvPr/>
          </p:nvSpPr>
          <p:spPr>
            <a:xfrm>
              <a:off x="9507016" y="5482535"/>
              <a:ext cx="817195" cy="1440506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428C90C-C05F-D310-7950-B76D42409CF1}"/>
                </a:ext>
              </a:extLst>
            </p:cNvPr>
            <p:cNvSpPr txBox="1"/>
            <p:nvPr/>
          </p:nvSpPr>
          <p:spPr>
            <a:xfrm>
              <a:off x="9532148" y="5507667"/>
              <a:ext cx="766931" cy="1390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5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IA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B2DF2BD-6FB6-147D-337E-968A56850F1A}"/>
              </a:ext>
            </a:extLst>
          </p:cNvPr>
          <p:cNvGrpSpPr/>
          <p:nvPr/>
        </p:nvGrpSpPr>
        <p:grpSpPr>
          <a:xfrm>
            <a:off x="15106762" y="6146168"/>
            <a:ext cx="1246312" cy="1440506"/>
            <a:chOff x="10348627" y="3970709"/>
            <a:chExt cx="817195" cy="1440506"/>
          </a:xfrm>
        </p:grpSpPr>
        <p:sp>
          <p:nvSpPr>
            <p:cNvPr id="16" name="Retângulo Arredondado 15">
              <a:extLst>
                <a:ext uri="{FF2B5EF4-FFF2-40B4-BE49-F238E27FC236}">
                  <a16:creationId xmlns:a16="http://schemas.microsoft.com/office/drawing/2014/main" id="{10C1B526-3197-6271-97C7-F0518A9D5683}"/>
                </a:ext>
              </a:extLst>
            </p:cNvPr>
            <p:cNvSpPr/>
            <p:nvPr/>
          </p:nvSpPr>
          <p:spPr>
            <a:xfrm>
              <a:off x="10348627" y="3970709"/>
              <a:ext cx="817195" cy="1440506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0EB98C3-5506-7850-2950-DCE9A7292A54}"/>
                </a:ext>
              </a:extLst>
            </p:cNvPr>
            <p:cNvSpPr txBox="1"/>
            <p:nvPr/>
          </p:nvSpPr>
          <p:spPr>
            <a:xfrm>
              <a:off x="10373759" y="3995841"/>
              <a:ext cx="766931" cy="1390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5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Interoperabilidade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4868A32-E449-0A94-CDE2-86A2877C9114}"/>
              </a:ext>
            </a:extLst>
          </p:cNvPr>
          <p:cNvGrpSpPr/>
          <p:nvPr/>
        </p:nvGrpSpPr>
        <p:grpSpPr>
          <a:xfrm>
            <a:off x="15127286" y="7657994"/>
            <a:ext cx="1246312" cy="1440506"/>
            <a:chOff x="10369151" y="5482535"/>
            <a:chExt cx="817195" cy="1440506"/>
          </a:xfrm>
        </p:grpSpPr>
        <p:sp>
          <p:nvSpPr>
            <p:cNvPr id="14" name="Retângulo Arredondado 13">
              <a:extLst>
                <a:ext uri="{FF2B5EF4-FFF2-40B4-BE49-F238E27FC236}">
                  <a16:creationId xmlns:a16="http://schemas.microsoft.com/office/drawing/2014/main" id="{2A142A54-E2E5-34CD-0559-B11C83D2B2B2}"/>
                </a:ext>
              </a:extLst>
            </p:cNvPr>
            <p:cNvSpPr/>
            <p:nvPr/>
          </p:nvSpPr>
          <p:spPr>
            <a:xfrm>
              <a:off x="10369151" y="5482535"/>
              <a:ext cx="817195" cy="1440506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2154CD0-5BBF-7F3C-5BBC-B1A3BCDA3A99}"/>
                </a:ext>
              </a:extLst>
            </p:cNvPr>
            <p:cNvSpPr txBox="1"/>
            <p:nvPr/>
          </p:nvSpPr>
          <p:spPr>
            <a:xfrm>
              <a:off x="10394283" y="5507667"/>
              <a:ext cx="766931" cy="1390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5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Educação Digital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D943BB9-910C-4515-A770-39AA4AA6D328}"/>
              </a:ext>
            </a:extLst>
          </p:cNvPr>
          <p:cNvGrpSpPr/>
          <p:nvPr/>
        </p:nvGrpSpPr>
        <p:grpSpPr>
          <a:xfrm>
            <a:off x="7387971" y="6624630"/>
            <a:ext cx="3073847" cy="631531"/>
            <a:chOff x="2823851" y="4834463"/>
            <a:chExt cx="3073847" cy="631531"/>
          </a:xfrm>
        </p:grpSpPr>
        <p:sp>
          <p:nvSpPr>
            <p:cNvPr id="42" name="Retângulo Arredondado 41">
              <a:extLst>
                <a:ext uri="{FF2B5EF4-FFF2-40B4-BE49-F238E27FC236}">
                  <a16:creationId xmlns:a16="http://schemas.microsoft.com/office/drawing/2014/main" id="{6D411189-BA4C-2EDB-1041-2B67BD55BF21}"/>
                </a:ext>
              </a:extLst>
            </p:cNvPr>
            <p:cNvSpPr/>
            <p:nvPr/>
          </p:nvSpPr>
          <p:spPr>
            <a:xfrm>
              <a:off x="2823851" y="4834463"/>
              <a:ext cx="3073847" cy="631531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D71375B0-6B33-52AD-E7AC-3F1B65D3470F}"/>
                </a:ext>
              </a:extLst>
            </p:cNvPr>
            <p:cNvSpPr txBox="1"/>
            <p:nvPr/>
          </p:nvSpPr>
          <p:spPr>
            <a:xfrm>
              <a:off x="2843273" y="4853885"/>
              <a:ext cx="3035003" cy="592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Eficiência e Redução de Custos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3E5265D-C5DB-6AF0-2DA5-9C2605E66012}"/>
              </a:ext>
            </a:extLst>
          </p:cNvPr>
          <p:cNvGrpSpPr/>
          <p:nvPr/>
        </p:nvGrpSpPr>
        <p:grpSpPr>
          <a:xfrm>
            <a:off x="7396477" y="7488724"/>
            <a:ext cx="3073847" cy="631531"/>
            <a:chOff x="2832357" y="5698557"/>
            <a:chExt cx="3073847" cy="631531"/>
          </a:xfrm>
        </p:grpSpPr>
        <p:sp>
          <p:nvSpPr>
            <p:cNvPr id="40" name="Retângulo Arredondado 39">
              <a:extLst>
                <a:ext uri="{FF2B5EF4-FFF2-40B4-BE49-F238E27FC236}">
                  <a16:creationId xmlns:a16="http://schemas.microsoft.com/office/drawing/2014/main" id="{27305593-F0E1-8488-9B36-C88E4A3AAEF5}"/>
                </a:ext>
              </a:extLst>
            </p:cNvPr>
            <p:cNvSpPr/>
            <p:nvPr/>
          </p:nvSpPr>
          <p:spPr>
            <a:xfrm>
              <a:off x="2832357" y="5698557"/>
              <a:ext cx="3073847" cy="631531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942B2C01-BD84-4DAB-06FB-33B331CE0CDF}"/>
                </a:ext>
              </a:extLst>
            </p:cNvPr>
            <p:cNvSpPr txBox="1"/>
            <p:nvPr/>
          </p:nvSpPr>
          <p:spPr>
            <a:xfrm>
              <a:off x="2851779" y="5717979"/>
              <a:ext cx="3035003" cy="592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Mudança na Cultura e Mentalidade 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973E1C4-F772-924E-E6E3-F8732443CB18}"/>
              </a:ext>
            </a:extLst>
          </p:cNvPr>
          <p:cNvGrpSpPr/>
          <p:nvPr/>
        </p:nvGrpSpPr>
        <p:grpSpPr>
          <a:xfrm>
            <a:off x="7387971" y="8352821"/>
            <a:ext cx="3073847" cy="631531"/>
            <a:chOff x="2823851" y="6562654"/>
            <a:chExt cx="3073847" cy="631531"/>
          </a:xfrm>
        </p:grpSpPr>
        <p:sp>
          <p:nvSpPr>
            <p:cNvPr id="38" name="Retângulo Arredondado 37">
              <a:extLst>
                <a:ext uri="{FF2B5EF4-FFF2-40B4-BE49-F238E27FC236}">
                  <a16:creationId xmlns:a16="http://schemas.microsoft.com/office/drawing/2014/main" id="{6768F977-36D3-E5F9-FF7D-4E5DC5C70BD9}"/>
                </a:ext>
              </a:extLst>
            </p:cNvPr>
            <p:cNvSpPr/>
            <p:nvPr/>
          </p:nvSpPr>
          <p:spPr>
            <a:xfrm>
              <a:off x="2823851" y="6562654"/>
              <a:ext cx="3073847" cy="631531"/>
            </a:xfrm>
            <a:prstGeom prst="roundRect">
              <a:avLst>
                <a:gd name="adj" fmla="val 10500"/>
              </a:avLst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B751797-BA85-021F-4C19-9326B040CD6B}"/>
                </a:ext>
              </a:extLst>
            </p:cNvPr>
            <p:cNvSpPr txBox="1"/>
            <p:nvPr/>
          </p:nvSpPr>
          <p:spPr>
            <a:xfrm>
              <a:off x="2843273" y="6582076"/>
              <a:ext cx="3035003" cy="592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Regulamentação e Políticas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9FDDAD5E-E722-5604-02F9-E092FBE50A2E}"/>
              </a:ext>
            </a:extLst>
          </p:cNvPr>
          <p:cNvGrpSpPr/>
          <p:nvPr/>
        </p:nvGrpSpPr>
        <p:grpSpPr>
          <a:xfrm>
            <a:off x="2976513" y="3816829"/>
            <a:ext cx="3846091" cy="2754484"/>
            <a:chOff x="313234" y="2000703"/>
            <a:chExt cx="1879408" cy="2754484"/>
          </a:xfrm>
        </p:grpSpPr>
        <p:sp>
          <p:nvSpPr>
            <p:cNvPr id="55" name="Retângulo Arredondado 54">
              <a:extLst>
                <a:ext uri="{FF2B5EF4-FFF2-40B4-BE49-F238E27FC236}">
                  <a16:creationId xmlns:a16="http://schemas.microsoft.com/office/drawing/2014/main" id="{12E6A44D-03D1-4655-DAD7-59CC875499B2}"/>
                </a:ext>
              </a:extLst>
            </p:cNvPr>
            <p:cNvSpPr/>
            <p:nvPr/>
          </p:nvSpPr>
          <p:spPr>
            <a:xfrm>
              <a:off x="313234" y="2000703"/>
              <a:ext cx="1879408" cy="2754484"/>
            </a:xfrm>
            <a:prstGeom prst="roundRect">
              <a:avLst>
                <a:gd name="adj" fmla="val 10500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CC4C6AF8-F223-E9F9-5558-9B5E8827CF8E}"/>
                </a:ext>
              </a:extLst>
            </p:cNvPr>
            <p:cNvSpPr txBox="1"/>
            <p:nvPr/>
          </p:nvSpPr>
          <p:spPr>
            <a:xfrm>
              <a:off x="371032" y="2058501"/>
              <a:ext cx="1763812" cy="26388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Melhoria do Financiamento do Mercado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5E9BD51-DB11-A5CC-8493-783D48F9E36D}"/>
              </a:ext>
            </a:extLst>
          </p:cNvPr>
          <p:cNvGrpSpPr/>
          <p:nvPr/>
        </p:nvGrpSpPr>
        <p:grpSpPr>
          <a:xfrm>
            <a:off x="2976514" y="6663724"/>
            <a:ext cx="3811150" cy="2754484"/>
            <a:chOff x="313234" y="4847598"/>
            <a:chExt cx="1879408" cy="2754484"/>
          </a:xfrm>
        </p:grpSpPr>
        <p:sp>
          <p:nvSpPr>
            <p:cNvPr id="53" name="Retângulo Arredondado 52">
              <a:extLst>
                <a:ext uri="{FF2B5EF4-FFF2-40B4-BE49-F238E27FC236}">
                  <a16:creationId xmlns:a16="http://schemas.microsoft.com/office/drawing/2014/main" id="{CC91C160-F2DF-1899-BF76-5F2F752443CC}"/>
                </a:ext>
              </a:extLst>
            </p:cNvPr>
            <p:cNvSpPr/>
            <p:nvPr/>
          </p:nvSpPr>
          <p:spPr>
            <a:xfrm>
              <a:off x="313234" y="4847598"/>
              <a:ext cx="1879408" cy="2754484"/>
            </a:xfrm>
            <a:prstGeom prst="roundRect">
              <a:avLst>
                <a:gd name="adj" fmla="val 10500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6B1A6DD-2D3C-82E8-442E-CD03ADCD2648}"/>
                </a:ext>
              </a:extLst>
            </p:cNvPr>
            <p:cNvSpPr txBox="1"/>
            <p:nvPr/>
          </p:nvSpPr>
          <p:spPr>
            <a:xfrm>
              <a:off x="371032" y="4905396"/>
              <a:ext cx="1763812" cy="26388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Mundo que muda a todo momento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C35E1A5-3E79-D947-C1C3-B7385B5BDEA4}"/>
              </a:ext>
            </a:extLst>
          </p:cNvPr>
          <p:cNvSpPr txBox="1"/>
          <p:nvPr/>
        </p:nvSpPr>
        <p:spPr>
          <a:xfrm>
            <a:off x="2663280" y="318965"/>
            <a:ext cx="524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Transformação Digital (TD) </a:t>
            </a:r>
          </a:p>
        </p:txBody>
      </p:sp>
      <p:sp>
        <p:nvSpPr>
          <p:cNvPr id="6" name="Retângulo 5">
            <a:hlinkClick r:id="rId2"/>
            <a:extLst>
              <a:ext uri="{FF2B5EF4-FFF2-40B4-BE49-F238E27FC236}">
                <a16:creationId xmlns:a16="http://schemas.microsoft.com/office/drawing/2014/main" id="{5175989B-9284-139A-710D-DFC7C200E6AE}"/>
              </a:ext>
            </a:extLst>
          </p:cNvPr>
          <p:cNvSpPr/>
          <p:nvPr/>
        </p:nvSpPr>
        <p:spPr>
          <a:xfrm>
            <a:off x="149705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785BA6EE-8E8E-EB5D-9D80-F5778CF0D20F}"/>
              </a:ext>
            </a:extLst>
          </p:cNvPr>
          <p:cNvSpPr txBox="1"/>
          <p:nvPr/>
        </p:nvSpPr>
        <p:spPr>
          <a:xfrm>
            <a:off x="3434805" y="9905034"/>
            <a:ext cx="2521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Fernando Fernandes, 2020</a:t>
            </a:r>
          </a:p>
        </p:txBody>
      </p:sp>
    </p:spTree>
    <p:extLst>
      <p:ext uri="{BB962C8B-B14F-4D97-AF65-F5344CB8AC3E}">
        <p14:creationId xmlns:p14="http://schemas.microsoft.com/office/powerpoint/2010/main" val="45462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hlinkClick r:id="rId2"/>
            <a:extLst>
              <a:ext uri="{FF2B5EF4-FFF2-40B4-BE49-F238E27FC236}">
                <a16:creationId xmlns:a16="http://schemas.microsoft.com/office/drawing/2014/main" id="{E446AA12-A0ED-B9C2-03FA-1E13A1B58981}"/>
              </a:ext>
            </a:extLst>
          </p:cNvPr>
          <p:cNvSpPr/>
          <p:nvPr/>
        </p:nvSpPr>
        <p:spPr>
          <a:xfrm>
            <a:off x="13213112" y="9968037"/>
            <a:ext cx="2048958" cy="2463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1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DC1264B-E692-9A03-19BA-0D4A693CA650}"/>
              </a:ext>
            </a:extLst>
          </p:cNvPr>
          <p:cNvSpPr txBox="1"/>
          <p:nvPr/>
        </p:nvSpPr>
        <p:spPr>
          <a:xfrm>
            <a:off x="2663280" y="318965"/>
            <a:ext cx="707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3E7E"/>
                </a:solidFill>
              </a:rPr>
              <a:t>Transformação Digital na Saúde</a:t>
            </a:r>
          </a:p>
        </p:txBody>
      </p:sp>
      <p:pic>
        <p:nvPicPr>
          <p:cNvPr id="60" name="Picture 6" descr="Backup em cloud, lá vamos nós? – Techview">
            <a:extLst>
              <a:ext uri="{FF2B5EF4-FFF2-40B4-BE49-F238E27FC236}">
                <a16:creationId xmlns:a16="http://schemas.microsoft.com/office/drawing/2014/main" id="{78147792-544A-829E-178B-56C1D5EC7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21" y="1768816"/>
            <a:ext cx="2727434" cy="1599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5G | Dura-Line">
            <a:extLst>
              <a:ext uri="{FF2B5EF4-FFF2-40B4-BE49-F238E27FC236}">
                <a16:creationId xmlns:a16="http://schemas.microsoft.com/office/drawing/2014/main" id="{E7E720AE-E8EC-6281-311F-BFBD2BF5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481" y="1768816"/>
            <a:ext cx="2805594" cy="1599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Bots ganham professores para ir muito além do “como posso te ajudar”">
            <a:extLst>
              <a:ext uri="{FF2B5EF4-FFF2-40B4-BE49-F238E27FC236}">
                <a16:creationId xmlns:a16="http://schemas.microsoft.com/office/drawing/2014/main" id="{F0AFDDB2-AB40-F75A-DD01-B8C2DEB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68" y="1781734"/>
            <a:ext cx="2718129" cy="1599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O que é Inteligência Artificial aplicada aos negócios">
            <a:extLst>
              <a:ext uri="{FF2B5EF4-FFF2-40B4-BE49-F238E27FC236}">
                <a16:creationId xmlns:a16="http://schemas.microsoft.com/office/drawing/2014/main" id="{4F37D582-33F9-434B-759D-63169CB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285" y="1781735"/>
            <a:ext cx="2601725" cy="1607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0CB3FEE5-5660-96B3-B327-3C27E13597A1}"/>
              </a:ext>
            </a:extLst>
          </p:cNvPr>
          <p:cNvSpPr txBox="1"/>
          <p:nvPr/>
        </p:nvSpPr>
        <p:spPr>
          <a:xfrm>
            <a:off x="1609822" y="1270228"/>
            <a:ext cx="116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CLOUD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DB545FD-7583-A0C3-FF92-5B7FB9585239}"/>
              </a:ext>
            </a:extLst>
          </p:cNvPr>
          <p:cNvSpPr txBox="1"/>
          <p:nvPr/>
        </p:nvSpPr>
        <p:spPr>
          <a:xfrm>
            <a:off x="4858246" y="1270228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5G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3A4237D6-BCEF-6E0B-7296-F7EF0C6FFD09}"/>
              </a:ext>
            </a:extLst>
          </p:cNvPr>
          <p:cNvSpPr txBox="1"/>
          <p:nvPr/>
        </p:nvSpPr>
        <p:spPr>
          <a:xfrm>
            <a:off x="7576355" y="1270228"/>
            <a:ext cx="889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BOTS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1A940B07-0F15-AD81-5A97-BD88B50392EB}"/>
              </a:ext>
            </a:extLst>
          </p:cNvPr>
          <p:cNvSpPr txBox="1"/>
          <p:nvPr/>
        </p:nvSpPr>
        <p:spPr>
          <a:xfrm>
            <a:off x="10604208" y="1270228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IA</a:t>
            </a:r>
          </a:p>
        </p:txBody>
      </p:sp>
      <p:pic>
        <p:nvPicPr>
          <p:cNvPr id="68" name="Picture 2" descr="Aplicativos para monitorar a saúde e controlar medicamentos.">
            <a:extLst>
              <a:ext uri="{FF2B5EF4-FFF2-40B4-BE49-F238E27FC236}">
                <a16:creationId xmlns:a16="http://schemas.microsoft.com/office/drawing/2014/main" id="{ACB881CD-7619-00AD-9078-31382F70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528" y="1781734"/>
            <a:ext cx="2463576" cy="1599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C9FF991D-6E5C-05AC-1059-FFD34973409B}"/>
              </a:ext>
            </a:extLst>
          </p:cNvPr>
          <p:cNvSpPr txBox="1"/>
          <p:nvPr/>
        </p:nvSpPr>
        <p:spPr>
          <a:xfrm>
            <a:off x="12471533" y="1270228"/>
            <a:ext cx="246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DIGITAL HEALTH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253BDFA-A31E-790E-F55F-48450600294D}"/>
              </a:ext>
            </a:extLst>
          </p:cNvPr>
          <p:cNvSpPr txBox="1"/>
          <p:nvPr/>
        </p:nvSpPr>
        <p:spPr>
          <a:xfrm>
            <a:off x="1333061" y="3509279"/>
            <a:ext cx="181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WEARABLES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4E891319-40E0-C4ED-874A-FA6F407003EE}"/>
              </a:ext>
            </a:extLst>
          </p:cNvPr>
          <p:cNvSpPr txBox="1"/>
          <p:nvPr/>
        </p:nvSpPr>
        <p:spPr>
          <a:xfrm>
            <a:off x="4858246" y="3509279"/>
            <a:ext cx="645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IOT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1055ACA-4C11-DE7B-6725-1166FBE4DE73}"/>
              </a:ext>
            </a:extLst>
          </p:cNvPr>
          <p:cNvSpPr txBox="1"/>
          <p:nvPr/>
        </p:nvSpPr>
        <p:spPr>
          <a:xfrm>
            <a:off x="6877749" y="3509279"/>
            <a:ext cx="250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DATA ANALYTICS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E91AD31B-71AE-33FC-3D9D-F16598F57452}"/>
              </a:ext>
            </a:extLst>
          </p:cNvPr>
          <p:cNvSpPr txBox="1"/>
          <p:nvPr/>
        </p:nvSpPr>
        <p:spPr>
          <a:xfrm>
            <a:off x="10155721" y="3509279"/>
            <a:ext cx="147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BIG DATA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D730F4A-2445-9D3C-E5B3-50B768B03A36}"/>
              </a:ext>
            </a:extLst>
          </p:cNvPr>
          <p:cNvSpPr txBox="1"/>
          <p:nvPr/>
        </p:nvSpPr>
        <p:spPr>
          <a:xfrm>
            <a:off x="12041236" y="3509279"/>
            <a:ext cx="31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INTEROPERABILIDADE</a:t>
            </a:r>
          </a:p>
        </p:txBody>
      </p:sp>
      <p:pic>
        <p:nvPicPr>
          <p:cNvPr id="75" name="Picture 2" descr="O que é wearable commerce? - E-commerce e Marketing Digital: Agência e-Plus">
            <a:extLst>
              <a:ext uri="{FF2B5EF4-FFF2-40B4-BE49-F238E27FC236}">
                <a16:creationId xmlns:a16="http://schemas.microsoft.com/office/drawing/2014/main" id="{DD121644-7933-14CC-DE69-FCE3082D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21" y="4016627"/>
            <a:ext cx="2640968" cy="148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ertificação Anatel para produtos IoT - CTCP | Internet das Coisas">
            <a:extLst>
              <a:ext uri="{FF2B5EF4-FFF2-40B4-BE49-F238E27FC236}">
                <a16:creationId xmlns:a16="http://schemas.microsoft.com/office/drawing/2014/main" id="{8EE85720-8728-DD4F-C3A2-F4C2ECBF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481" y="4016627"/>
            <a:ext cx="2805594" cy="148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Health Analytics – o poder dos dados 'não-estruturados' | hospitalar.com">
            <a:extLst>
              <a:ext uri="{FF2B5EF4-FFF2-40B4-BE49-F238E27FC236}">
                <a16:creationId xmlns:a16="http://schemas.microsoft.com/office/drawing/2014/main" id="{51A0D210-2522-61C0-F4B3-8F49DB6C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70" y="4016627"/>
            <a:ext cx="2718129" cy="148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Big Data in supermarkets: mindset for learning data - Blog APAS Show">
            <a:extLst>
              <a:ext uri="{FF2B5EF4-FFF2-40B4-BE49-F238E27FC236}">
                <a16:creationId xmlns:a16="http://schemas.microsoft.com/office/drawing/2014/main" id="{338D20C3-A882-9B10-5A27-372C36D0F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285" y="3997277"/>
            <a:ext cx="2601725" cy="1504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Conceito de interoperabilidade com ícone definido com grande palavra ou  texto no centro | Vetor Premium">
            <a:extLst>
              <a:ext uri="{FF2B5EF4-FFF2-40B4-BE49-F238E27FC236}">
                <a16:creationId xmlns:a16="http://schemas.microsoft.com/office/drawing/2014/main" id="{D161209D-9D52-8CEB-291E-7DB35EBCF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527" y="4016627"/>
            <a:ext cx="2508162" cy="1504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Diferenças entre TI e Cibersegurança - CECyber">
            <a:extLst>
              <a:ext uri="{FF2B5EF4-FFF2-40B4-BE49-F238E27FC236}">
                <a16:creationId xmlns:a16="http://schemas.microsoft.com/office/drawing/2014/main" id="{FFEC85D3-B43B-85F6-0B9F-18F2BE20A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21" y="6229179"/>
            <a:ext cx="2709014" cy="15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CaixaDeTexto 80">
            <a:extLst>
              <a:ext uri="{FF2B5EF4-FFF2-40B4-BE49-F238E27FC236}">
                <a16:creationId xmlns:a16="http://schemas.microsoft.com/office/drawing/2014/main" id="{1FECDE59-7D16-9A96-55F7-8EFAB5945A12}"/>
              </a:ext>
            </a:extLst>
          </p:cNvPr>
          <p:cNvSpPr txBox="1"/>
          <p:nvPr/>
        </p:nvSpPr>
        <p:spPr>
          <a:xfrm>
            <a:off x="1333061" y="5666069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SEGURANÇA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2D15744-A638-89FE-65AF-5ABC0D11C30E}"/>
              </a:ext>
            </a:extLst>
          </p:cNvPr>
          <p:cNvSpPr txBox="1"/>
          <p:nvPr/>
        </p:nvSpPr>
        <p:spPr>
          <a:xfrm>
            <a:off x="4491989" y="5666069"/>
            <a:ext cx="91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LGPD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FAF8036C-C688-0E96-9514-34043A78FC12}"/>
              </a:ext>
            </a:extLst>
          </p:cNvPr>
          <p:cNvSpPr txBox="1"/>
          <p:nvPr/>
        </p:nvSpPr>
        <p:spPr>
          <a:xfrm>
            <a:off x="7073499" y="566606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BLOCKCHAIN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A0B8F485-1E87-F93E-4E66-9B95C2F81859}"/>
              </a:ext>
            </a:extLst>
          </p:cNvPr>
          <p:cNvSpPr txBox="1"/>
          <p:nvPr/>
        </p:nvSpPr>
        <p:spPr>
          <a:xfrm>
            <a:off x="10015104" y="5691407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BIOMETRIA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871CBA24-904F-6D73-7258-716AF3ECF75B}"/>
              </a:ext>
            </a:extLst>
          </p:cNvPr>
          <p:cNvSpPr txBox="1"/>
          <p:nvPr/>
        </p:nvSpPr>
        <p:spPr>
          <a:xfrm>
            <a:off x="12372527" y="5694787"/>
            <a:ext cx="31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M. PERSONALIZADA</a:t>
            </a:r>
          </a:p>
        </p:txBody>
      </p:sp>
      <p:pic>
        <p:nvPicPr>
          <p:cNvPr id="86" name="Picture 2" descr="LGPD - Lei Geral de Proteção de Dados Pessoais | Tecnologia | Blog Webde">
            <a:extLst>
              <a:ext uri="{FF2B5EF4-FFF2-40B4-BE49-F238E27FC236}">
                <a16:creationId xmlns:a16="http://schemas.microsoft.com/office/drawing/2014/main" id="{D3730082-BEA6-DCD7-7318-E3360EAC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14" y="6229179"/>
            <a:ext cx="2784561" cy="1530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Blockchain: O que é e Como ela Muda Tudo o Que Você Conhece! | Blog Mercado  Bitcoin">
            <a:extLst>
              <a:ext uri="{FF2B5EF4-FFF2-40B4-BE49-F238E27FC236}">
                <a16:creationId xmlns:a16="http://schemas.microsoft.com/office/drawing/2014/main" id="{55B7B42A-DD99-F282-A6D5-52C5A463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69" y="6216262"/>
            <a:ext cx="2670086" cy="148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Você sabe a diferença entre prova de vida e reconhecimento facial?">
            <a:extLst>
              <a:ext uri="{FF2B5EF4-FFF2-40B4-BE49-F238E27FC236}">
                <a16:creationId xmlns:a16="http://schemas.microsoft.com/office/drawing/2014/main" id="{C6D05BF5-F59B-5A1A-C3FD-D292B62DF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285" y="6229181"/>
            <a:ext cx="2566541" cy="15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Terapia Gênica Contra Câncer: Perspectivas Para o Brasil | Blog do Secad">
            <a:extLst>
              <a:ext uri="{FF2B5EF4-FFF2-40B4-BE49-F238E27FC236}">
                <a16:creationId xmlns:a16="http://schemas.microsoft.com/office/drawing/2014/main" id="{01562A91-5C24-6421-037C-A7B0CEDF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528" y="6229181"/>
            <a:ext cx="2455509" cy="15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omo o HoloLens torna o treinamento de ultrassom mais real - Civiam">
            <a:extLst>
              <a:ext uri="{FF2B5EF4-FFF2-40B4-BE49-F238E27FC236}">
                <a16:creationId xmlns:a16="http://schemas.microsoft.com/office/drawing/2014/main" id="{3B0934D2-30AD-04A9-B8D5-08E4A44F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1858" y="1781734"/>
            <a:ext cx="2298993" cy="1532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CaixaDeTexto 90">
            <a:extLst>
              <a:ext uri="{FF2B5EF4-FFF2-40B4-BE49-F238E27FC236}">
                <a16:creationId xmlns:a16="http://schemas.microsoft.com/office/drawing/2014/main" id="{1DF3066B-0E32-87E9-57B5-23C46E8A1FCA}"/>
              </a:ext>
            </a:extLst>
          </p:cNvPr>
          <p:cNvSpPr txBox="1"/>
          <p:nvPr/>
        </p:nvSpPr>
        <p:spPr>
          <a:xfrm>
            <a:off x="14939567" y="1275425"/>
            <a:ext cx="246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REALIDADE AUM.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3263044B-7E70-C6CA-0EC5-0E8B96F66D20}"/>
              </a:ext>
            </a:extLst>
          </p:cNvPr>
          <p:cNvSpPr txBox="1"/>
          <p:nvPr/>
        </p:nvSpPr>
        <p:spPr>
          <a:xfrm>
            <a:off x="15511220" y="3509279"/>
            <a:ext cx="1809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IMPR. 3D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5639FB64-2C50-27DF-389D-FC8BCF401479}"/>
              </a:ext>
            </a:extLst>
          </p:cNvPr>
          <p:cNvSpPr txBox="1"/>
          <p:nvPr/>
        </p:nvSpPr>
        <p:spPr>
          <a:xfrm>
            <a:off x="15511219" y="5666069"/>
            <a:ext cx="1809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NANO TEC.</a:t>
            </a:r>
          </a:p>
        </p:txBody>
      </p:sp>
      <p:pic>
        <p:nvPicPr>
          <p:cNvPr id="94" name="Picture 2" descr="Impressão 3D de órgãos pode acabar com fila de transplantes">
            <a:extLst>
              <a:ext uri="{FF2B5EF4-FFF2-40B4-BE49-F238E27FC236}">
                <a16:creationId xmlns:a16="http://schemas.microsoft.com/office/drawing/2014/main" id="{3F5D118E-67CD-1C8B-21B6-1CB17618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8555" y="4016627"/>
            <a:ext cx="2284589" cy="152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Nanotecnologia, tipos, classificação e riscos à saúde - Clube da Química">
            <a:extLst>
              <a:ext uri="{FF2B5EF4-FFF2-40B4-BE49-F238E27FC236}">
                <a16:creationId xmlns:a16="http://schemas.microsoft.com/office/drawing/2014/main" id="{9004105B-D6EC-02A8-FBA7-6A535DF7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258" y="6194663"/>
            <a:ext cx="2350923" cy="1538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CaixaDeTexto 95">
            <a:extLst>
              <a:ext uri="{FF2B5EF4-FFF2-40B4-BE49-F238E27FC236}">
                <a16:creationId xmlns:a16="http://schemas.microsoft.com/office/drawing/2014/main" id="{36B886FE-8AB3-2AC9-A66C-2AC06B6C9966}"/>
              </a:ext>
            </a:extLst>
          </p:cNvPr>
          <p:cNvSpPr txBox="1"/>
          <p:nvPr/>
        </p:nvSpPr>
        <p:spPr>
          <a:xfrm>
            <a:off x="1765406" y="7811791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PEP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D8F53DE-BA37-5460-629E-4BE706AF7348}"/>
              </a:ext>
            </a:extLst>
          </p:cNvPr>
          <p:cNvSpPr txBox="1"/>
          <p:nvPr/>
        </p:nvSpPr>
        <p:spPr>
          <a:xfrm>
            <a:off x="4491989" y="7786451"/>
            <a:ext cx="1154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ROBÔS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7B744843-FB25-4075-E556-0FEC48094F18}"/>
              </a:ext>
            </a:extLst>
          </p:cNvPr>
          <p:cNvSpPr txBox="1"/>
          <p:nvPr/>
        </p:nvSpPr>
        <p:spPr>
          <a:xfrm>
            <a:off x="6833459" y="7802695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PLANOS DIGITAIS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08B8C93-4C14-38A3-1936-438E76E0D61F}"/>
              </a:ext>
            </a:extLst>
          </p:cNvPr>
          <p:cNvSpPr txBox="1"/>
          <p:nvPr/>
        </p:nvSpPr>
        <p:spPr>
          <a:xfrm>
            <a:off x="9775095" y="7778338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TELEMEDICINA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FA12F96-D555-19A3-01F4-3E8873FF9504}"/>
              </a:ext>
            </a:extLst>
          </p:cNvPr>
          <p:cNvSpPr txBox="1"/>
          <p:nvPr/>
        </p:nvSpPr>
        <p:spPr>
          <a:xfrm>
            <a:off x="12829727" y="7786451"/>
            <a:ext cx="317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DEEP TECH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11EA613F-77C0-F47B-B0EB-81790D670266}"/>
              </a:ext>
            </a:extLst>
          </p:cNvPr>
          <p:cNvSpPr txBox="1"/>
          <p:nvPr/>
        </p:nvSpPr>
        <p:spPr>
          <a:xfrm>
            <a:off x="15354690" y="7802695"/>
            <a:ext cx="205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CRISPR-Cas9</a:t>
            </a:r>
          </a:p>
        </p:txBody>
      </p:sp>
      <p:pic>
        <p:nvPicPr>
          <p:cNvPr id="102" name="Picture 18" descr="Telemedicina vs. telessaúde: qual a diferença entre elas? : Nexxto">
            <a:extLst>
              <a:ext uri="{FF2B5EF4-FFF2-40B4-BE49-F238E27FC236}">
                <a16:creationId xmlns:a16="http://schemas.microsoft.com/office/drawing/2014/main" id="{519EAAC4-0064-DE81-CAD3-47323596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285" y="8302884"/>
            <a:ext cx="2566541" cy="15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Hospital da BM em Porto Alegre adquire plataforma robótica de cirurgia -  IPE Saúde">
            <a:extLst>
              <a:ext uri="{FF2B5EF4-FFF2-40B4-BE49-F238E27FC236}">
                <a16:creationId xmlns:a16="http://schemas.microsoft.com/office/drawing/2014/main" id="{A807DCC0-C164-BAD2-061B-4322751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668" y="8221386"/>
            <a:ext cx="2735031" cy="1605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CRISPR-Cas9 : Introduction and discovery - YouTube">
            <a:extLst>
              <a:ext uri="{FF2B5EF4-FFF2-40B4-BE49-F238E27FC236}">
                <a16:creationId xmlns:a16="http://schemas.microsoft.com/office/drawing/2014/main" id="{8333161A-EAB0-2C51-3228-FDA15DC7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258" y="8319621"/>
            <a:ext cx="2350923" cy="1322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Quer dormir melhor? | SleepUp">
            <a:extLst>
              <a:ext uri="{FF2B5EF4-FFF2-40B4-BE49-F238E27FC236}">
                <a16:creationId xmlns:a16="http://schemas.microsoft.com/office/drawing/2014/main" id="{C91DBE5E-12B6-2AE1-E563-8BE925C0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651" y="8286169"/>
            <a:ext cx="2484906" cy="157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Operadora de saúde 100% digital: a nova forma de fazer saúde no setor">
            <a:extLst>
              <a:ext uri="{FF2B5EF4-FFF2-40B4-BE49-F238E27FC236}">
                <a16:creationId xmlns:a16="http://schemas.microsoft.com/office/drawing/2014/main" id="{6BEE3670-F6BC-5F9D-7C03-A03A2B2E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37" y="8221386"/>
            <a:ext cx="2635320" cy="165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10 benefícios do Prontuário Eletrônico no fechamento das contas médicas -  ID Seguro">
            <a:extLst>
              <a:ext uri="{FF2B5EF4-FFF2-40B4-BE49-F238E27FC236}">
                <a16:creationId xmlns:a16="http://schemas.microsoft.com/office/drawing/2014/main" id="{8C03ACF6-2F47-5AE0-3B9B-0859C4958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20" y="8248538"/>
            <a:ext cx="2635320" cy="1536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405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08DC1-6AFF-0A44-E160-4FB911675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11D9551-6A4F-E947-94DA-BA2ED4787AE3}"/>
              </a:ext>
            </a:extLst>
          </p:cNvPr>
          <p:cNvSpPr txBox="1"/>
          <p:nvPr/>
        </p:nvSpPr>
        <p:spPr>
          <a:xfrm>
            <a:off x="1380946" y="265426"/>
            <a:ext cx="3820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Resumo Final – SUS</a:t>
            </a:r>
          </a:p>
        </p:txBody>
      </p:sp>
      <p:sp>
        <p:nvSpPr>
          <p:cNvPr id="2" name="Retângulo 1">
            <a:hlinkClick r:id="rId2"/>
            <a:extLst>
              <a:ext uri="{FF2B5EF4-FFF2-40B4-BE49-F238E27FC236}">
                <a16:creationId xmlns:a16="http://schemas.microsoft.com/office/drawing/2014/main" id="{91973206-D25F-D0E1-D6A8-4FD27C07738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1879A97-AE02-BDC4-7D34-158DE6222A59}"/>
              </a:ext>
            </a:extLst>
          </p:cNvPr>
          <p:cNvCxnSpPr/>
          <p:nvPr/>
        </p:nvCxnSpPr>
        <p:spPr>
          <a:xfrm>
            <a:off x="6322259" y="1183060"/>
            <a:ext cx="0" cy="8568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8B1A59-6AE7-30E8-E123-EB4C536E41AA}"/>
              </a:ext>
            </a:extLst>
          </p:cNvPr>
          <p:cNvSpPr txBox="1"/>
          <p:nvPr/>
        </p:nvSpPr>
        <p:spPr>
          <a:xfrm>
            <a:off x="1367136" y="1327076"/>
            <a:ext cx="2162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Origem do SUS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D9AA7FF-C18C-E6F5-02D2-82CE20453D31}"/>
              </a:ext>
            </a:extLst>
          </p:cNvPr>
          <p:cNvSpPr txBox="1"/>
          <p:nvPr/>
        </p:nvSpPr>
        <p:spPr>
          <a:xfrm>
            <a:off x="1367136" y="2047156"/>
            <a:ext cx="3799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Sistemas de Saúde no Mundo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10448C7-C697-92AC-E1CD-D27AF7979820}"/>
              </a:ext>
            </a:extLst>
          </p:cNvPr>
          <p:cNvSpPr txBox="1"/>
          <p:nvPr/>
        </p:nvSpPr>
        <p:spPr>
          <a:xfrm>
            <a:off x="1380946" y="3539693"/>
            <a:ext cx="4533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Indicadores de Qualidade em Saúde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FD35C37-102C-E991-3197-6FF19BB8AD38}"/>
              </a:ext>
            </a:extLst>
          </p:cNvPr>
          <p:cNvSpPr txBox="1"/>
          <p:nvPr/>
        </p:nvSpPr>
        <p:spPr>
          <a:xfrm>
            <a:off x="1407556" y="2767236"/>
            <a:ext cx="37936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Esferas de Atenção em Saúde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EA9AB79-E5D5-7EBC-F3FD-2BD26C6CDD9B}"/>
              </a:ext>
            </a:extLst>
          </p:cNvPr>
          <p:cNvSpPr txBox="1"/>
          <p:nvPr/>
        </p:nvSpPr>
        <p:spPr>
          <a:xfrm>
            <a:off x="1380946" y="4259773"/>
            <a:ext cx="47445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Determinantes Sociais de Saúde (DSS)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505B3C5-F819-E8D4-0847-8128D4D797C5}"/>
              </a:ext>
            </a:extLst>
          </p:cNvPr>
          <p:cNvSpPr txBox="1"/>
          <p:nvPr/>
        </p:nvSpPr>
        <p:spPr>
          <a:xfrm>
            <a:off x="1390412" y="5032230"/>
            <a:ext cx="38570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Envelhecimento da População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DF4131F-C764-E600-01A3-1FF3CBF89FED}"/>
              </a:ext>
            </a:extLst>
          </p:cNvPr>
          <p:cNvSpPr txBox="1"/>
          <p:nvPr/>
        </p:nvSpPr>
        <p:spPr>
          <a:xfrm>
            <a:off x="1380946" y="6577144"/>
            <a:ext cx="27190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 Jornada do Cidadão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4EB8767-9313-A71F-54FC-8E21965E01A7}"/>
              </a:ext>
            </a:extLst>
          </p:cNvPr>
          <p:cNvSpPr txBox="1"/>
          <p:nvPr/>
        </p:nvSpPr>
        <p:spPr>
          <a:xfrm>
            <a:off x="1380946" y="5804687"/>
            <a:ext cx="3845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Composição de Custos no SUS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95662DE-BA8B-A505-B926-D93935BF40D6}"/>
              </a:ext>
            </a:extLst>
          </p:cNvPr>
          <p:cNvSpPr txBox="1"/>
          <p:nvPr/>
        </p:nvSpPr>
        <p:spPr>
          <a:xfrm>
            <a:off x="1380946" y="7348566"/>
            <a:ext cx="4123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 Parcerias Público-Privadas (PPP)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62EEC44-4B3A-225E-3587-9A02D4A88353}"/>
              </a:ext>
            </a:extLst>
          </p:cNvPr>
          <p:cNvSpPr txBox="1"/>
          <p:nvPr/>
        </p:nvSpPr>
        <p:spPr>
          <a:xfrm>
            <a:off x="1380946" y="8119988"/>
            <a:ext cx="3318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Autarquias e Fundações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E0D64138-D52E-3E96-CE25-E8FE7D12AE19}"/>
              </a:ext>
            </a:extLst>
          </p:cNvPr>
          <p:cNvSpPr txBox="1"/>
          <p:nvPr/>
        </p:nvSpPr>
        <p:spPr>
          <a:xfrm>
            <a:off x="7248736" y="1328768"/>
            <a:ext cx="9414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Constituição de 1988 / Lei 1990 / Santas Casas /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CAPs</a:t>
            </a:r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IAPs</a:t>
            </a:r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INPS / INAMP / SUS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E48EE17B-3B6B-690B-99BD-C331B792B7AE}"/>
              </a:ext>
            </a:extLst>
          </p:cNvPr>
          <p:cNvSpPr txBox="1"/>
          <p:nvPr/>
        </p:nvSpPr>
        <p:spPr>
          <a:xfrm>
            <a:off x="7248736" y="2048848"/>
            <a:ext cx="73187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Universalista / Seguro Social / Seguro Privado / Assistencialista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B08B45C-E852-62F2-B1A9-3A2E8697768C}"/>
              </a:ext>
            </a:extLst>
          </p:cNvPr>
          <p:cNvSpPr txBox="1"/>
          <p:nvPr/>
        </p:nvSpPr>
        <p:spPr>
          <a:xfrm>
            <a:off x="7262546" y="3541385"/>
            <a:ext cx="9428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Expectativa de Vida ao Nascer / Mortalidade Infantil / Mortalidade Materna / Etc.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426DFB9D-84CB-A388-B766-1954636F9FF3}"/>
              </a:ext>
            </a:extLst>
          </p:cNvPr>
          <p:cNvSpPr txBox="1"/>
          <p:nvPr/>
        </p:nvSpPr>
        <p:spPr>
          <a:xfrm>
            <a:off x="7289156" y="2768928"/>
            <a:ext cx="54298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1ª (Atenção Primária em Saúde - APS / 2ª / 3a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E54F228-884B-AD56-B5A5-88AD51BE8F0D}"/>
              </a:ext>
            </a:extLst>
          </p:cNvPr>
          <p:cNvSpPr txBox="1"/>
          <p:nvPr/>
        </p:nvSpPr>
        <p:spPr>
          <a:xfrm>
            <a:off x="7262546" y="4261465"/>
            <a:ext cx="8235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Econômicos / Educação / Social / Meio Ambiente / Qualidade de Saúde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73B48B93-29F6-7B94-0696-56DC4B3070AF}"/>
              </a:ext>
            </a:extLst>
          </p:cNvPr>
          <p:cNvSpPr txBox="1"/>
          <p:nvPr/>
        </p:nvSpPr>
        <p:spPr>
          <a:xfrm>
            <a:off x="7272012" y="5033922"/>
            <a:ext cx="78604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Inversão Etária / Transição Demográfica / Transição Epidemiológica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66B75567-C3F0-D569-9F51-DC97E1AE13C2}"/>
              </a:ext>
            </a:extLst>
          </p:cNvPr>
          <p:cNvSpPr txBox="1"/>
          <p:nvPr/>
        </p:nvSpPr>
        <p:spPr>
          <a:xfrm>
            <a:off x="7262546" y="6578836"/>
            <a:ext cx="7413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Referência e Contra Referência / Experiência do cidadão / 2030 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B1DB6A09-B1A9-02F1-60CA-E6AADBDD86BD}"/>
              </a:ext>
            </a:extLst>
          </p:cNvPr>
          <p:cNvSpPr txBox="1"/>
          <p:nvPr/>
        </p:nvSpPr>
        <p:spPr>
          <a:xfrm>
            <a:off x="7262546" y="5806379"/>
            <a:ext cx="86399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Empacotamento da conta – AIH / APAC /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Mat-Med</a:t>
            </a:r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Profissionais / SIGTAP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010A908-A0BA-2503-7804-465C0B16B6CC}"/>
              </a:ext>
            </a:extLst>
          </p:cNvPr>
          <p:cNvSpPr txBox="1"/>
          <p:nvPr/>
        </p:nvSpPr>
        <p:spPr>
          <a:xfrm>
            <a:off x="7262546" y="7350258"/>
            <a:ext cx="71836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Terceiro Setor - ONG / OSS / OSCIP / Linhas de Incentivo Fiscal 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13CA944-8CAB-0A19-9384-5BAD9EED8C6F}"/>
              </a:ext>
            </a:extLst>
          </p:cNvPr>
          <p:cNvSpPr txBox="1"/>
          <p:nvPr/>
        </p:nvSpPr>
        <p:spPr>
          <a:xfrm>
            <a:off x="7262546" y="8121680"/>
            <a:ext cx="7081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Entes que não são o SUS e nem respeitam a ANS, se privados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E66C19B-5F8C-F5C1-0CC3-B1756537FAC2}"/>
              </a:ext>
            </a:extLst>
          </p:cNvPr>
          <p:cNvSpPr txBox="1"/>
          <p:nvPr/>
        </p:nvSpPr>
        <p:spPr>
          <a:xfrm>
            <a:off x="1380946" y="8891410"/>
            <a:ext cx="4530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 Intersecção dos Sistemas de Saúde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67E3F384-FEFD-CBCE-1BD4-36E8425500A1}"/>
              </a:ext>
            </a:extLst>
          </p:cNvPr>
          <p:cNvSpPr txBox="1"/>
          <p:nvPr/>
        </p:nvSpPr>
        <p:spPr>
          <a:xfrm>
            <a:off x="7262546" y="8893102"/>
            <a:ext cx="87692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 e Saúde Suplementar – Ressarcimento ao SUS / PPP / Interdependência</a:t>
            </a:r>
          </a:p>
        </p:txBody>
      </p:sp>
    </p:spTree>
    <p:extLst>
      <p:ext uri="{BB962C8B-B14F-4D97-AF65-F5344CB8AC3E}">
        <p14:creationId xmlns:p14="http://schemas.microsoft.com/office/powerpoint/2010/main" val="223833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  <p:bldP spid="21" grpId="0"/>
      <p:bldP spid="22" grpId="0"/>
      <p:bldP spid="23" grpId="0"/>
      <p:bldP spid="24" grpId="0"/>
      <p:bldP spid="36" grpId="0"/>
      <p:bldP spid="37" grpId="0"/>
      <p:bldP spid="38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2380C-BC80-C207-60AD-A76519129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80B3D654-431F-80CA-8A8B-0BB2C15C5DE5}"/>
              </a:ext>
            </a:extLst>
          </p:cNvPr>
          <p:cNvSpPr txBox="1"/>
          <p:nvPr/>
        </p:nvSpPr>
        <p:spPr>
          <a:xfrm>
            <a:off x="1380946" y="265426"/>
            <a:ext cx="726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Resumo Final – SAÚDE SUPLEMENTAR</a:t>
            </a:r>
          </a:p>
        </p:txBody>
      </p:sp>
      <p:sp>
        <p:nvSpPr>
          <p:cNvPr id="2" name="Retângulo 1">
            <a:hlinkClick r:id="rId2"/>
            <a:extLst>
              <a:ext uri="{FF2B5EF4-FFF2-40B4-BE49-F238E27FC236}">
                <a16:creationId xmlns:a16="http://schemas.microsoft.com/office/drawing/2014/main" id="{C32EF777-7BDF-C855-0FA4-0D0B45ABE6DB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8E2E2C2-6305-BF57-FC62-8BB5904E3CFA}"/>
              </a:ext>
            </a:extLst>
          </p:cNvPr>
          <p:cNvCxnSpPr/>
          <p:nvPr/>
        </p:nvCxnSpPr>
        <p:spPr>
          <a:xfrm>
            <a:off x="6322259" y="1183060"/>
            <a:ext cx="0" cy="8568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A8AFE4E-A99F-B848-BFA0-FA8F4733D924}"/>
              </a:ext>
            </a:extLst>
          </p:cNvPr>
          <p:cNvSpPr txBox="1"/>
          <p:nvPr/>
        </p:nvSpPr>
        <p:spPr>
          <a:xfrm>
            <a:off x="1367136" y="1327076"/>
            <a:ext cx="3930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Origem da Saúde Suplementar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49A442-7519-1981-0792-AC3F230FCFCC}"/>
              </a:ext>
            </a:extLst>
          </p:cNvPr>
          <p:cNvSpPr txBox="1"/>
          <p:nvPr/>
        </p:nvSpPr>
        <p:spPr>
          <a:xfrm>
            <a:off x="1367136" y="2047156"/>
            <a:ext cx="43813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Modalidades de Operadoras (OPS)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F11C414-5CCF-52A0-B925-995DC7AC2766}"/>
              </a:ext>
            </a:extLst>
          </p:cNvPr>
          <p:cNvSpPr txBox="1"/>
          <p:nvPr/>
        </p:nvSpPr>
        <p:spPr>
          <a:xfrm>
            <a:off x="1380946" y="3539693"/>
            <a:ext cx="4022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Conflitos de Interesse / Fraudes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780D769-6649-9AC5-FDAF-6EBB94A4569C}"/>
              </a:ext>
            </a:extLst>
          </p:cNvPr>
          <p:cNvSpPr txBox="1"/>
          <p:nvPr/>
        </p:nvSpPr>
        <p:spPr>
          <a:xfrm>
            <a:off x="1407556" y="2767236"/>
            <a:ext cx="9348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ANS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2FE0072-682B-9CE0-10A4-C5582310EA67}"/>
              </a:ext>
            </a:extLst>
          </p:cNvPr>
          <p:cNvSpPr txBox="1"/>
          <p:nvPr/>
        </p:nvSpPr>
        <p:spPr>
          <a:xfrm>
            <a:off x="1380946" y="4259773"/>
            <a:ext cx="3015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Mutualismo em Saúde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64FF44F-028B-915A-A4CC-25C0E4A387C9}"/>
              </a:ext>
            </a:extLst>
          </p:cNvPr>
          <p:cNvSpPr txBox="1"/>
          <p:nvPr/>
        </p:nvSpPr>
        <p:spPr>
          <a:xfrm>
            <a:off x="1390412" y="5032230"/>
            <a:ext cx="2132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Administrativo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0CEB2C-AFA5-425E-D6E8-A3D33E84DEA3}"/>
              </a:ext>
            </a:extLst>
          </p:cNvPr>
          <p:cNvSpPr txBox="1"/>
          <p:nvPr/>
        </p:nvSpPr>
        <p:spPr>
          <a:xfrm>
            <a:off x="1380946" y="6577144"/>
            <a:ext cx="41894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 Novos Modelos de Remuneração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C27924E-50C1-739D-A7E8-8D5CED41AE21}"/>
              </a:ext>
            </a:extLst>
          </p:cNvPr>
          <p:cNvSpPr txBox="1"/>
          <p:nvPr/>
        </p:nvSpPr>
        <p:spPr>
          <a:xfrm>
            <a:off x="1380946" y="5804687"/>
            <a:ext cx="42719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Composição de Custos no Privado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60D294C-11D5-66C5-6218-2BB091621C5F}"/>
              </a:ext>
            </a:extLst>
          </p:cNvPr>
          <p:cNvSpPr txBox="1"/>
          <p:nvPr/>
        </p:nvSpPr>
        <p:spPr>
          <a:xfrm>
            <a:off x="1380946" y="7348566"/>
            <a:ext cx="32942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 Importância do Paciente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1183197-AA1F-1A16-E2CA-2DABA89699AB}"/>
              </a:ext>
            </a:extLst>
          </p:cNvPr>
          <p:cNvSpPr txBox="1"/>
          <p:nvPr/>
        </p:nvSpPr>
        <p:spPr>
          <a:xfrm>
            <a:off x="1380946" y="8119988"/>
            <a:ext cx="2669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Linhas de Cuidado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3A8C029-CA24-68A1-C575-0B5F33C8F654}"/>
              </a:ext>
            </a:extLst>
          </p:cNvPr>
          <p:cNvSpPr txBox="1"/>
          <p:nvPr/>
        </p:nvSpPr>
        <p:spPr>
          <a:xfrm>
            <a:off x="7248736" y="1328768"/>
            <a:ext cx="7265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Operadoras pautado no modelo Americano (Década de 50-60)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CDF1144-E76E-ED6D-9BBA-A4F7E91D5F3A}"/>
              </a:ext>
            </a:extLst>
          </p:cNvPr>
          <p:cNvSpPr txBox="1"/>
          <p:nvPr/>
        </p:nvSpPr>
        <p:spPr>
          <a:xfrm>
            <a:off x="7248736" y="2048848"/>
            <a:ext cx="101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Seguradoras / Autogestões / Medicina de Grupo / Cooperativas Médicas / Filantrópicas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1B8594C-9C0C-862E-D557-F4A0945EBE3B}"/>
              </a:ext>
            </a:extLst>
          </p:cNvPr>
          <p:cNvSpPr txBox="1"/>
          <p:nvPr/>
        </p:nvSpPr>
        <p:spPr>
          <a:xfrm>
            <a:off x="7262546" y="3541385"/>
            <a:ext cx="98144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Economia da Saúde / MBE – Medicina Baseada em Evidências / QALY / Judicialização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376633E-C60D-51BF-F8AA-7C1A4E8F2ED5}"/>
              </a:ext>
            </a:extLst>
          </p:cNvPr>
          <p:cNvSpPr txBox="1"/>
          <p:nvPr/>
        </p:nvSpPr>
        <p:spPr>
          <a:xfrm>
            <a:off x="7289156" y="2768928"/>
            <a:ext cx="6925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ROL / NIP / Ressarcimento ao SUS / IDSS / TISS / TUSS / Etc.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244F970-4A3B-7C88-593A-732CB87A42B9}"/>
              </a:ext>
            </a:extLst>
          </p:cNvPr>
          <p:cNvSpPr txBox="1"/>
          <p:nvPr/>
        </p:nvSpPr>
        <p:spPr>
          <a:xfrm>
            <a:off x="7262546" y="4261465"/>
            <a:ext cx="974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Sinistralidade /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Copay</a:t>
            </a:r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Franquia / Índices de reajuste / Reajustes dos planos / VCMH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7B53A65A-4FB1-C047-C7A0-79B8A835D882}"/>
              </a:ext>
            </a:extLst>
          </p:cNvPr>
          <p:cNvSpPr txBox="1"/>
          <p:nvPr/>
        </p:nvSpPr>
        <p:spPr>
          <a:xfrm>
            <a:off x="7272012" y="5033922"/>
            <a:ext cx="9037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Margem de Solvência / PEONA / PESL /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-Off / IDSS / Redes / Verticalização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EA763DA-227F-6E20-8680-DA7C96BEF733}"/>
              </a:ext>
            </a:extLst>
          </p:cNvPr>
          <p:cNvSpPr txBox="1"/>
          <p:nvPr/>
        </p:nvSpPr>
        <p:spPr>
          <a:xfrm>
            <a:off x="7262546" y="6578836"/>
            <a:ext cx="793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Pacotes /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Capitation</a:t>
            </a:r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Bundless</a:t>
            </a:r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Services / DRG / VBHC / Risk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Sharing</a:t>
            </a:r>
            <a:endParaRPr lang="pt-BR" sz="2200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0B3DC299-4242-0325-AABD-03B6086F9A78}"/>
              </a:ext>
            </a:extLst>
          </p:cNvPr>
          <p:cNvSpPr txBox="1"/>
          <p:nvPr/>
        </p:nvSpPr>
        <p:spPr>
          <a:xfrm>
            <a:off x="7262546" y="5806379"/>
            <a:ext cx="8572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Auditoria / Tabelas / Negociação / Glosas / Desconfiança /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</a:t>
            </a:r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Service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F75B120-510B-39B5-D18E-98F926C5A6F3}"/>
              </a:ext>
            </a:extLst>
          </p:cNvPr>
          <p:cNvSpPr txBox="1"/>
          <p:nvPr/>
        </p:nvSpPr>
        <p:spPr>
          <a:xfrm>
            <a:off x="7262546" y="7350258"/>
            <a:ext cx="6268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Empowerment / Experiência da Assistência em Saúde 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41D3243-A68C-000F-9068-DB0E57D65FD4}"/>
              </a:ext>
            </a:extLst>
          </p:cNvPr>
          <p:cNvSpPr txBox="1"/>
          <p:nvPr/>
        </p:nvSpPr>
        <p:spPr>
          <a:xfrm>
            <a:off x="7262546" y="8121680"/>
            <a:ext cx="9157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 Digital / Estratégias de Prevenção /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Coordination</a:t>
            </a:r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</a:t>
            </a:r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Navigation</a:t>
            </a:r>
            <a:endParaRPr lang="pt-BR" sz="2200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E4FC9CB0-4289-0775-139C-849BAEC3BD7A}"/>
              </a:ext>
            </a:extLst>
          </p:cNvPr>
          <p:cNvSpPr txBox="1"/>
          <p:nvPr/>
        </p:nvSpPr>
        <p:spPr>
          <a:xfrm>
            <a:off x="1380946" y="8891410"/>
            <a:ext cx="2900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 Inovações em Saúde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05901E9-F6E7-7FEC-BDB0-C803FFA6B4F1}"/>
              </a:ext>
            </a:extLst>
          </p:cNvPr>
          <p:cNvSpPr txBox="1"/>
          <p:nvPr/>
        </p:nvSpPr>
        <p:spPr>
          <a:xfrm>
            <a:off x="7262546" y="8893102"/>
            <a:ext cx="73052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Tecnologias / Transformação Digital / Experiência pelo Mundo </a:t>
            </a:r>
          </a:p>
        </p:txBody>
      </p:sp>
    </p:spTree>
    <p:extLst>
      <p:ext uri="{BB962C8B-B14F-4D97-AF65-F5344CB8AC3E}">
        <p14:creationId xmlns:p14="http://schemas.microsoft.com/office/powerpoint/2010/main" val="85173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  <p:bldP spid="21" grpId="0"/>
      <p:bldP spid="22" grpId="0"/>
      <p:bldP spid="23" grpId="0"/>
      <p:bldP spid="24" grpId="0"/>
      <p:bldP spid="36" grpId="0"/>
      <p:bldP spid="37" grpId="0"/>
      <p:bldP spid="38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Inflação médica, mas afinal o que é? | Arquitetos da Saúde">
            <a:extLst>
              <a:ext uri="{FF2B5EF4-FFF2-40B4-BE49-F238E27FC236}">
                <a16:creationId xmlns:a16="http://schemas.microsoft.com/office/drawing/2014/main" id="{4A26F734-4CD7-0A98-1997-761E4970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754" y="1545235"/>
            <a:ext cx="3702830" cy="14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E5177445-8783-F869-C6BA-5273D932F25C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AAFAC49-0728-17D0-4D20-43222F1F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304" y="2775901"/>
            <a:ext cx="5256584" cy="233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pt-BR" sz="2100" b="1" dirty="0" err="1">
                <a:latin typeface="Trebuchet MS"/>
                <a:cs typeface="Trebuchet MS"/>
              </a:rPr>
              <a:t>Sinistralidade</a:t>
            </a:r>
            <a:endParaRPr lang="pt-BR" altLang="ja-JP" sz="2100" b="1" dirty="0">
              <a:latin typeface="Trebuchet MS"/>
              <a:cs typeface="Trebuchet MS"/>
            </a:endParaRPr>
          </a:p>
          <a:p>
            <a:pPr>
              <a:lnSpc>
                <a:spcPct val="120000"/>
              </a:lnSpc>
            </a:pPr>
            <a:endParaRPr lang="pt-BR" altLang="ja-JP" sz="2100" i="1" dirty="0">
              <a:solidFill>
                <a:srgbClr val="666666"/>
              </a:solidFill>
              <a:latin typeface="Trebuchet MS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pt-BR" altLang="ja-JP" sz="2100" i="1" dirty="0">
                <a:solidFill>
                  <a:srgbClr val="666666"/>
                </a:solidFill>
                <a:latin typeface="Trebuchet MS"/>
                <a:cs typeface="Trebuchet MS"/>
              </a:rPr>
              <a:t>                 Custo Assistencial</a:t>
            </a:r>
            <a:endParaRPr lang="pt-BR" altLang="ja-JP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pt-BR" altLang="ja-JP" sz="2100" i="1" dirty="0">
                <a:solidFill>
                  <a:srgbClr val="666666"/>
                </a:solidFill>
                <a:latin typeface="Trebuchet MS"/>
                <a:cs typeface="Trebuchet MS"/>
              </a:rPr>
              <a:t>Sn = ------------------------------------------- </a:t>
            </a:r>
          </a:p>
          <a:p>
            <a:pPr>
              <a:lnSpc>
                <a:spcPct val="120000"/>
              </a:lnSpc>
            </a:pPr>
            <a:r>
              <a:rPr lang="pt-BR" altLang="ja-JP" sz="2100" i="1" dirty="0">
                <a:solidFill>
                  <a:srgbClr val="666666"/>
                </a:solidFill>
                <a:latin typeface="Trebuchet MS"/>
                <a:cs typeface="Trebuchet MS"/>
              </a:rPr>
              <a:t>          Prêmio (Investimento em saúde)</a:t>
            </a:r>
          </a:p>
          <a:p>
            <a:pPr>
              <a:lnSpc>
                <a:spcPct val="120000"/>
              </a:lnSpc>
            </a:pPr>
            <a:r>
              <a:rPr lang="pt-BR" altLang="ja-JP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619333-2019-7C4C-486C-A6DE9F71301F}"/>
              </a:ext>
            </a:extLst>
          </p:cNvPr>
          <p:cNvSpPr txBox="1"/>
          <p:nvPr/>
        </p:nvSpPr>
        <p:spPr>
          <a:xfrm>
            <a:off x="7775848" y="2847908"/>
            <a:ext cx="1601418" cy="495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pt-BR" altLang="ja-JP" sz="2400" b="1" i="1" dirty="0">
                <a:solidFill>
                  <a:srgbClr val="666666"/>
                </a:solidFill>
                <a:latin typeface="Trebuchet MS"/>
                <a:cs typeface="Trebuchet MS"/>
              </a:rPr>
              <a:t>&gt; 70-75%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5E96BBF-C1B1-90D5-8C1B-9CDBE903B293}"/>
              </a:ext>
            </a:extLst>
          </p:cNvPr>
          <p:cNvSpPr txBox="1"/>
          <p:nvPr/>
        </p:nvSpPr>
        <p:spPr>
          <a:xfrm>
            <a:off x="7775848" y="4978552"/>
            <a:ext cx="1601418" cy="495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pt-BR" altLang="ja-JP" sz="2400" b="1" i="1" dirty="0">
                <a:solidFill>
                  <a:srgbClr val="666666"/>
                </a:solidFill>
                <a:latin typeface="Trebuchet MS"/>
                <a:cs typeface="Trebuchet MS"/>
              </a:rPr>
              <a:t>&lt; 70-75%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471195-8274-FF1F-F7D0-41C45575F31D}"/>
              </a:ext>
            </a:extLst>
          </p:cNvPr>
          <p:cNvSpPr txBox="1"/>
          <p:nvPr/>
        </p:nvSpPr>
        <p:spPr>
          <a:xfrm>
            <a:off x="10422905" y="2928452"/>
            <a:ext cx="7345141" cy="50783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chemeClr val="bg1"/>
                </a:solidFill>
              </a:rPr>
              <a:t>% de Reajuste = VCMH </a:t>
            </a:r>
            <a:r>
              <a:rPr lang="pt-BR" b="1" i="1" dirty="0" err="1">
                <a:solidFill>
                  <a:schemeClr val="bg1"/>
                </a:solidFill>
              </a:rPr>
              <a:t>x</a:t>
            </a:r>
            <a:r>
              <a:rPr lang="pt-BR" b="1" i="1" dirty="0">
                <a:solidFill>
                  <a:schemeClr val="bg1"/>
                </a:solidFill>
              </a:rPr>
              <a:t> 80% + IPCA </a:t>
            </a:r>
            <a:r>
              <a:rPr lang="pt-BR" b="1" i="1" dirty="0" err="1">
                <a:solidFill>
                  <a:schemeClr val="bg1"/>
                </a:solidFill>
              </a:rPr>
              <a:t>x</a:t>
            </a:r>
            <a:r>
              <a:rPr lang="pt-BR" b="1" i="1" dirty="0">
                <a:solidFill>
                  <a:schemeClr val="bg1"/>
                </a:solidFill>
              </a:rPr>
              <a:t> 20%</a:t>
            </a:r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AC3C9ADF-AEEC-F9AA-587D-FC3E84C26A59}"/>
              </a:ext>
            </a:extLst>
          </p:cNvPr>
          <p:cNvSpPr/>
          <p:nvPr/>
        </p:nvSpPr>
        <p:spPr>
          <a:xfrm rot="18702059">
            <a:off x="7713615" y="3613975"/>
            <a:ext cx="864096" cy="2571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Seta para a Direita 13">
            <a:extLst>
              <a:ext uri="{FF2B5EF4-FFF2-40B4-BE49-F238E27FC236}">
                <a16:creationId xmlns:a16="http://schemas.microsoft.com/office/drawing/2014/main" id="{6883FB82-C589-50A7-9F12-62FBD00DF693}"/>
              </a:ext>
            </a:extLst>
          </p:cNvPr>
          <p:cNvSpPr/>
          <p:nvPr/>
        </p:nvSpPr>
        <p:spPr>
          <a:xfrm rot="3082859">
            <a:off x="7703840" y="4487363"/>
            <a:ext cx="864096" cy="2571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D67DCA9-F0CD-57F9-A399-EB9D077C2470}"/>
              </a:ext>
            </a:extLst>
          </p:cNvPr>
          <p:cNvSpPr txBox="1"/>
          <p:nvPr/>
        </p:nvSpPr>
        <p:spPr>
          <a:xfrm>
            <a:off x="10422906" y="5041582"/>
            <a:ext cx="7345140" cy="50783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chemeClr val="bg1"/>
                </a:solidFill>
              </a:rPr>
              <a:t>% de Reajuste = IPCA</a:t>
            </a:r>
          </a:p>
        </p:txBody>
      </p:sp>
      <p:sp>
        <p:nvSpPr>
          <p:cNvPr id="17" name="Seta para a Direita 16">
            <a:extLst>
              <a:ext uri="{FF2B5EF4-FFF2-40B4-BE49-F238E27FC236}">
                <a16:creationId xmlns:a16="http://schemas.microsoft.com/office/drawing/2014/main" id="{D164963B-3DDF-743A-4CF4-0D7F8B0CE62E}"/>
              </a:ext>
            </a:extLst>
          </p:cNvPr>
          <p:cNvSpPr/>
          <p:nvPr/>
        </p:nvSpPr>
        <p:spPr>
          <a:xfrm>
            <a:off x="9352986" y="2984568"/>
            <a:ext cx="864096" cy="2571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A19A6C9-6B63-C374-9D1B-508BF101C455}"/>
              </a:ext>
            </a:extLst>
          </p:cNvPr>
          <p:cNvSpPr txBox="1"/>
          <p:nvPr/>
        </p:nvSpPr>
        <p:spPr>
          <a:xfrm>
            <a:off x="2698061" y="2109860"/>
            <a:ext cx="4138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COLETIVO Empresarial e Adesão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20DD3B7-0167-0DBE-D7B8-601CAB135655}"/>
              </a:ext>
            </a:extLst>
          </p:cNvPr>
          <p:cNvSpPr txBox="1"/>
          <p:nvPr/>
        </p:nvSpPr>
        <p:spPr>
          <a:xfrm>
            <a:off x="2757798" y="6335651"/>
            <a:ext cx="3152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INDIVIDUAL / FAMILIAR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E1EBE882-B9FE-66D0-F429-283E3011A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304" y="6997772"/>
            <a:ext cx="5256584" cy="233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pt-BR" sz="2100" b="1" dirty="0" err="1">
                <a:latin typeface="Trebuchet MS"/>
                <a:cs typeface="Trebuchet MS"/>
              </a:rPr>
              <a:t>Sinistralidade</a:t>
            </a:r>
            <a:endParaRPr lang="pt-BR" altLang="ja-JP" sz="2100" b="1" dirty="0">
              <a:latin typeface="Trebuchet MS"/>
              <a:cs typeface="Trebuchet MS"/>
            </a:endParaRPr>
          </a:p>
          <a:p>
            <a:pPr>
              <a:lnSpc>
                <a:spcPct val="120000"/>
              </a:lnSpc>
            </a:pPr>
            <a:endParaRPr lang="pt-BR" altLang="ja-JP" sz="2100" i="1" dirty="0">
              <a:solidFill>
                <a:srgbClr val="666666"/>
              </a:solidFill>
              <a:latin typeface="Trebuchet MS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pt-BR" altLang="ja-JP" sz="2100" i="1" dirty="0">
                <a:solidFill>
                  <a:srgbClr val="666666"/>
                </a:solidFill>
                <a:latin typeface="Trebuchet MS"/>
                <a:cs typeface="Trebuchet MS"/>
              </a:rPr>
              <a:t>                 Custo Assistencial</a:t>
            </a:r>
            <a:endParaRPr lang="pt-BR" altLang="ja-JP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pt-BR" altLang="ja-JP" sz="2100" i="1" dirty="0">
                <a:solidFill>
                  <a:srgbClr val="666666"/>
                </a:solidFill>
                <a:latin typeface="Trebuchet MS"/>
                <a:cs typeface="Trebuchet MS"/>
              </a:rPr>
              <a:t>Sn = ------------------------------------------- </a:t>
            </a:r>
          </a:p>
          <a:p>
            <a:pPr>
              <a:lnSpc>
                <a:spcPct val="120000"/>
              </a:lnSpc>
            </a:pPr>
            <a:r>
              <a:rPr lang="pt-BR" altLang="ja-JP" sz="2100" i="1" dirty="0">
                <a:solidFill>
                  <a:srgbClr val="666666"/>
                </a:solidFill>
                <a:latin typeface="Trebuchet MS"/>
                <a:cs typeface="Trebuchet MS"/>
              </a:rPr>
              <a:t>          Prêmio (Investimento em saúde)</a:t>
            </a:r>
          </a:p>
          <a:p>
            <a:pPr>
              <a:lnSpc>
                <a:spcPct val="120000"/>
              </a:lnSpc>
            </a:pPr>
            <a:r>
              <a:rPr lang="pt-BR" altLang="ja-JP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E040820-F944-FC8B-9865-0D8BBC804D73}"/>
              </a:ext>
            </a:extLst>
          </p:cNvPr>
          <p:cNvSpPr txBox="1"/>
          <p:nvPr/>
        </p:nvSpPr>
        <p:spPr>
          <a:xfrm>
            <a:off x="8550696" y="7141787"/>
            <a:ext cx="1601418" cy="495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pt-BR" altLang="ja-JP" sz="2400" b="1" i="1" dirty="0">
                <a:solidFill>
                  <a:srgbClr val="666666"/>
                </a:solidFill>
                <a:latin typeface="Trebuchet MS"/>
                <a:cs typeface="Trebuchet MS"/>
              </a:rPr>
              <a:t>&gt; 70-75%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7840B2-FCF0-5980-34A1-69B49E283763}"/>
              </a:ext>
            </a:extLst>
          </p:cNvPr>
          <p:cNvSpPr txBox="1"/>
          <p:nvPr/>
        </p:nvSpPr>
        <p:spPr>
          <a:xfrm>
            <a:off x="8550696" y="8941987"/>
            <a:ext cx="1601418" cy="495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pt-BR" altLang="ja-JP" sz="2400" b="1" i="1" dirty="0">
                <a:solidFill>
                  <a:srgbClr val="666666"/>
                </a:solidFill>
                <a:latin typeface="Trebuchet MS"/>
                <a:cs typeface="Trebuchet MS"/>
              </a:rPr>
              <a:t>&lt; 70-75%</a:t>
            </a:r>
          </a:p>
        </p:txBody>
      </p:sp>
      <p:sp>
        <p:nvSpPr>
          <p:cNvPr id="28" name="Seta para a Direita 27">
            <a:extLst>
              <a:ext uri="{FF2B5EF4-FFF2-40B4-BE49-F238E27FC236}">
                <a16:creationId xmlns:a16="http://schemas.microsoft.com/office/drawing/2014/main" id="{87DF6632-B723-4157-7FD4-86F6A2B3F02E}"/>
              </a:ext>
            </a:extLst>
          </p:cNvPr>
          <p:cNvSpPr/>
          <p:nvPr/>
        </p:nvSpPr>
        <p:spPr>
          <a:xfrm rot="19861239">
            <a:off x="7703840" y="7661308"/>
            <a:ext cx="864096" cy="2571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Seta para a Direita 28">
            <a:extLst>
              <a:ext uri="{FF2B5EF4-FFF2-40B4-BE49-F238E27FC236}">
                <a16:creationId xmlns:a16="http://schemas.microsoft.com/office/drawing/2014/main" id="{38E27E85-B985-91C6-830B-D070DE4A5CB7}"/>
              </a:ext>
            </a:extLst>
          </p:cNvPr>
          <p:cNvSpPr/>
          <p:nvPr/>
        </p:nvSpPr>
        <p:spPr>
          <a:xfrm rot="2252314">
            <a:off x="7703840" y="8709234"/>
            <a:ext cx="864096" cy="2571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Seta para a Direita 29">
            <a:extLst>
              <a:ext uri="{FF2B5EF4-FFF2-40B4-BE49-F238E27FC236}">
                <a16:creationId xmlns:a16="http://schemas.microsoft.com/office/drawing/2014/main" id="{3F87CB53-BFBE-A0FB-7D5E-7027ABEDF6F3}"/>
              </a:ext>
            </a:extLst>
          </p:cNvPr>
          <p:cNvSpPr/>
          <p:nvPr/>
        </p:nvSpPr>
        <p:spPr>
          <a:xfrm>
            <a:off x="10505113" y="8171574"/>
            <a:ext cx="864096" cy="2571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B6F188-F748-C814-572A-D73AE8D170EE}"/>
              </a:ext>
            </a:extLst>
          </p:cNvPr>
          <p:cNvSpPr txBox="1"/>
          <p:nvPr/>
        </p:nvSpPr>
        <p:spPr>
          <a:xfrm>
            <a:off x="11535311" y="8103274"/>
            <a:ext cx="6232735" cy="5078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solidFill>
                  <a:schemeClr val="bg1"/>
                </a:solidFill>
              </a:rPr>
              <a:t>% de Reajuste = ÍNDICE ANUAL ANS</a:t>
            </a:r>
          </a:p>
        </p:txBody>
      </p: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C5AAAD96-F27B-00FB-49C1-C173E35E7DDA}"/>
              </a:ext>
            </a:extLst>
          </p:cNvPr>
          <p:cNvSpPr/>
          <p:nvPr/>
        </p:nvSpPr>
        <p:spPr>
          <a:xfrm>
            <a:off x="9864080" y="7152328"/>
            <a:ext cx="558826" cy="2295592"/>
          </a:xfrm>
          <a:prstGeom prst="rightBrace">
            <a:avLst/>
          </a:pr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 para a Direita 32">
            <a:extLst>
              <a:ext uri="{FF2B5EF4-FFF2-40B4-BE49-F238E27FC236}">
                <a16:creationId xmlns:a16="http://schemas.microsoft.com/office/drawing/2014/main" id="{F2DD0209-22D9-1D77-35F4-C9533190C3A7}"/>
              </a:ext>
            </a:extLst>
          </p:cNvPr>
          <p:cNvSpPr/>
          <p:nvPr/>
        </p:nvSpPr>
        <p:spPr>
          <a:xfrm>
            <a:off x="9336453" y="5102424"/>
            <a:ext cx="864096" cy="2571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13DF0FB-D8B6-834A-3250-80108207ED15}"/>
              </a:ext>
            </a:extLst>
          </p:cNvPr>
          <p:cNvSpPr txBox="1"/>
          <p:nvPr/>
        </p:nvSpPr>
        <p:spPr>
          <a:xfrm>
            <a:off x="10559961" y="1328128"/>
            <a:ext cx="3933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VCMH – Varação do Custo Médico-Hospitalar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6E94D7-8610-283F-B4E8-A3D8547D8384}"/>
              </a:ext>
            </a:extLst>
          </p:cNvPr>
          <p:cNvSpPr txBox="1"/>
          <p:nvPr/>
        </p:nvSpPr>
        <p:spPr>
          <a:xfrm>
            <a:off x="2932831" y="9662717"/>
            <a:ext cx="5149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Fernando Fernandes – Dez/2023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7BCB87-97A0-88C9-704F-045B208D583C}"/>
              </a:ext>
            </a:extLst>
          </p:cNvPr>
          <p:cNvSpPr txBox="1"/>
          <p:nvPr/>
        </p:nvSpPr>
        <p:spPr>
          <a:xfrm>
            <a:off x="1380946" y="265426"/>
            <a:ext cx="726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Resumo Final – SAÚDE SUPLEMENTAR</a:t>
            </a:r>
          </a:p>
        </p:txBody>
      </p:sp>
    </p:spTree>
    <p:extLst>
      <p:ext uri="{BB962C8B-B14F-4D97-AF65-F5344CB8AC3E}">
        <p14:creationId xmlns:p14="http://schemas.microsoft.com/office/powerpoint/2010/main" val="92851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 animBg="1"/>
      <p:bldP spid="13" grpId="0" animBg="1"/>
      <p:bldP spid="14" grpId="0" animBg="1"/>
      <p:bldP spid="16" grpId="0" animBg="1"/>
      <p:bldP spid="17" grpId="0" animBg="1"/>
      <p:bldP spid="18" grpId="0"/>
      <p:bldP spid="19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BF24-7314-B01A-44B6-8B42C851E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CDCA028-0B32-53B0-1C03-AF04D782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316" y="282962"/>
            <a:ext cx="7020780" cy="3840480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Agressores dos Sistemas de Saúde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2E2C6D20-B0CB-2DFB-4D8F-44F826F027E8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2112173E-A77D-289B-8EF8-662BA6C5EEB3}"/>
              </a:ext>
            </a:extLst>
          </p:cNvPr>
          <p:cNvSpPr/>
          <p:nvPr/>
        </p:nvSpPr>
        <p:spPr>
          <a:xfrm>
            <a:off x="791071" y="139908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Envelhecimento da População</a:t>
            </a:r>
          </a:p>
        </p:txBody>
      </p:sp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6E43CC19-B754-9A25-8660-B165FE3F0861}"/>
              </a:ext>
            </a:extLst>
          </p:cNvPr>
          <p:cNvSpPr/>
          <p:nvPr/>
        </p:nvSpPr>
        <p:spPr>
          <a:xfrm>
            <a:off x="774883" y="211916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Doenças Crônico-Degenerativas</a:t>
            </a: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D8DCE6C3-A486-EE13-1A9E-F1141C533F6D}"/>
              </a:ext>
            </a:extLst>
          </p:cNvPr>
          <p:cNvSpPr/>
          <p:nvPr/>
        </p:nvSpPr>
        <p:spPr>
          <a:xfrm>
            <a:off x="774883" y="355932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Determinantes Sociais de Saúde (DSS)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1639187F-DC0A-7A47-0C00-8D603DC8127C}"/>
              </a:ext>
            </a:extLst>
          </p:cNvPr>
          <p:cNvSpPr/>
          <p:nvPr/>
        </p:nvSpPr>
        <p:spPr>
          <a:xfrm>
            <a:off x="758695" y="6079604"/>
            <a:ext cx="4493389" cy="9951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i="1" dirty="0"/>
              <a:t>Aumento da </a:t>
            </a:r>
          </a:p>
          <a:p>
            <a:pPr algn="ctr"/>
            <a:r>
              <a:rPr lang="pt-BR" sz="3000" b="1" i="1" dirty="0"/>
              <a:t>Sinistralidade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B255916C-08AF-24AE-4869-0C1D86B4F568}"/>
              </a:ext>
            </a:extLst>
          </p:cNvPr>
          <p:cNvSpPr/>
          <p:nvPr/>
        </p:nvSpPr>
        <p:spPr>
          <a:xfrm>
            <a:off x="791071" y="283924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Estilo de Vida Não Saudável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67308B91-E025-5FBB-7AAA-945A1E929B96}"/>
              </a:ext>
            </a:extLst>
          </p:cNvPr>
          <p:cNvSpPr/>
          <p:nvPr/>
        </p:nvSpPr>
        <p:spPr>
          <a:xfrm>
            <a:off x="6567899" y="139908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 err="1"/>
              <a:t>Fee</a:t>
            </a:r>
            <a:r>
              <a:rPr lang="pt-BR" sz="2000" i="1" dirty="0"/>
              <a:t> For Service (FFS)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3315E02E-3DBA-D734-14B1-C41A16912258}"/>
              </a:ext>
            </a:extLst>
          </p:cNvPr>
          <p:cNvSpPr/>
          <p:nvPr/>
        </p:nvSpPr>
        <p:spPr>
          <a:xfrm>
            <a:off x="6551711" y="211916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Acesso Facilitado </a:t>
            </a:r>
          </a:p>
          <a:p>
            <a:pPr algn="ctr"/>
            <a:r>
              <a:rPr lang="pt-BR" sz="2000" i="1" dirty="0"/>
              <a:t>(Muitos </a:t>
            </a:r>
            <a:r>
              <a:rPr lang="pt-BR" sz="2000" i="1" dirty="0" err="1"/>
              <a:t>Pestadores</a:t>
            </a:r>
            <a:r>
              <a:rPr lang="pt-BR" sz="2000" i="1" dirty="0"/>
              <a:t>)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6A42591F-3464-3B18-30D5-4CD926CFDC20}"/>
              </a:ext>
            </a:extLst>
          </p:cNvPr>
          <p:cNvSpPr/>
          <p:nvPr/>
        </p:nvSpPr>
        <p:spPr>
          <a:xfrm>
            <a:off x="6551711" y="355932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Força do Maior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1EF50AF9-F8EA-1F4B-2A77-E1AE420D0832}"/>
              </a:ext>
            </a:extLst>
          </p:cNvPr>
          <p:cNvSpPr/>
          <p:nvPr/>
        </p:nvSpPr>
        <p:spPr>
          <a:xfrm>
            <a:off x="6535523" y="6079604"/>
            <a:ext cx="4493389" cy="9951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i="1" dirty="0"/>
              <a:t>Desconfiança Generalizada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FDDC7494-8EA0-BB85-E938-4A8B3EFEA4DC}"/>
              </a:ext>
            </a:extLst>
          </p:cNvPr>
          <p:cNvSpPr/>
          <p:nvPr/>
        </p:nvSpPr>
        <p:spPr>
          <a:xfrm>
            <a:off x="6567899" y="283924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Competição de Mercado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06CF03BF-7025-AC51-B4C2-39EE72B5062D}"/>
              </a:ext>
            </a:extLst>
          </p:cNvPr>
          <p:cNvSpPr/>
          <p:nvPr/>
        </p:nvSpPr>
        <p:spPr>
          <a:xfrm>
            <a:off x="12344727" y="139908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Má Prática Médica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F7A11F24-AD27-85EE-889B-B996039954A7}"/>
              </a:ext>
            </a:extLst>
          </p:cNvPr>
          <p:cNvSpPr/>
          <p:nvPr/>
        </p:nvSpPr>
        <p:spPr>
          <a:xfrm>
            <a:off x="12328539" y="211916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Fraudes em Reembolsos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C24654FF-35A7-1250-FE83-5E284864070E}"/>
              </a:ext>
            </a:extLst>
          </p:cNvPr>
          <p:cNvSpPr/>
          <p:nvPr/>
        </p:nvSpPr>
        <p:spPr>
          <a:xfrm>
            <a:off x="12328539" y="355932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Moral </a:t>
            </a:r>
            <a:r>
              <a:rPr lang="pt-BR" sz="2000" i="1" dirty="0" err="1"/>
              <a:t>Hazard</a:t>
            </a:r>
            <a:r>
              <a:rPr lang="pt-BR" sz="2000" i="1" dirty="0"/>
              <a:t> </a:t>
            </a:r>
          </a:p>
          <a:p>
            <a:pPr algn="ctr"/>
            <a:r>
              <a:rPr lang="pt-BR" sz="2000" i="1" dirty="0"/>
              <a:t>(Cultura do Beneficiário)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0DF23D1F-76B4-6814-D58B-FF330743CB41}"/>
              </a:ext>
            </a:extLst>
          </p:cNvPr>
          <p:cNvSpPr/>
          <p:nvPr/>
        </p:nvSpPr>
        <p:spPr>
          <a:xfrm>
            <a:off x="12312351" y="6079604"/>
            <a:ext cx="4493389" cy="9951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i="1" dirty="0"/>
              <a:t>Judicialização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5E8028AA-1F0B-C606-7840-12E3A6732C5F}"/>
              </a:ext>
            </a:extLst>
          </p:cNvPr>
          <p:cNvSpPr/>
          <p:nvPr/>
        </p:nvSpPr>
        <p:spPr>
          <a:xfrm>
            <a:off x="12344727" y="283924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Conflitos de Interesse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07D0779B-3A5B-40E0-5836-EAF184A0CCCE}"/>
              </a:ext>
            </a:extLst>
          </p:cNvPr>
          <p:cNvSpPr/>
          <p:nvPr/>
        </p:nvSpPr>
        <p:spPr>
          <a:xfrm>
            <a:off x="770742" y="427940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Incorporação de Novas Tecnologias de Saúde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6BC306FA-8E3B-1969-D905-67DCFE346A1D}"/>
              </a:ext>
            </a:extLst>
          </p:cNvPr>
          <p:cNvSpPr/>
          <p:nvPr/>
        </p:nvSpPr>
        <p:spPr>
          <a:xfrm>
            <a:off x="6547570" y="427940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Consolidação do Setor 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FEABD0AA-111E-21E7-6919-27E068D3B907}"/>
              </a:ext>
            </a:extLst>
          </p:cNvPr>
          <p:cNvSpPr/>
          <p:nvPr/>
        </p:nvSpPr>
        <p:spPr>
          <a:xfrm>
            <a:off x="12324398" y="427940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Desenho dos Sistemas de Saúde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6598E310-F524-C930-7E74-B8599F27F183}"/>
              </a:ext>
            </a:extLst>
          </p:cNvPr>
          <p:cNvSpPr/>
          <p:nvPr/>
        </p:nvSpPr>
        <p:spPr>
          <a:xfrm>
            <a:off x="766877" y="499948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Hiper Especialização Profissional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F89C918B-C89E-9D05-A943-3C434D0FC33E}"/>
              </a:ext>
            </a:extLst>
          </p:cNvPr>
          <p:cNvSpPr/>
          <p:nvPr/>
        </p:nvSpPr>
        <p:spPr>
          <a:xfrm>
            <a:off x="6543705" y="499948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Falta de Transparência na Relação Comercial</a:t>
            </a:r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7825A944-5F52-4D52-5D0F-656D2C083D17}"/>
              </a:ext>
            </a:extLst>
          </p:cNvPr>
          <p:cNvSpPr/>
          <p:nvPr/>
        </p:nvSpPr>
        <p:spPr>
          <a:xfrm>
            <a:off x="12320533" y="4999484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Pouca Regulação sobre Prestadores</a:t>
            </a:r>
          </a:p>
        </p:txBody>
      </p:sp>
      <p:sp>
        <p:nvSpPr>
          <p:cNvPr id="36" name="Seta para Baixo 35">
            <a:extLst>
              <a:ext uri="{FF2B5EF4-FFF2-40B4-BE49-F238E27FC236}">
                <a16:creationId xmlns:a16="http://schemas.microsoft.com/office/drawing/2014/main" id="{45CB5370-EBCA-6DCF-CE1C-F227293E0841}"/>
              </a:ext>
            </a:extLst>
          </p:cNvPr>
          <p:cNvSpPr/>
          <p:nvPr/>
        </p:nvSpPr>
        <p:spPr>
          <a:xfrm>
            <a:off x="2468886" y="5725358"/>
            <a:ext cx="347984" cy="35103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Seta para Baixo 36">
            <a:extLst>
              <a:ext uri="{FF2B5EF4-FFF2-40B4-BE49-F238E27FC236}">
                <a16:creationId xmlns:a16="http://schemas.microsoft.com/office/drawing/2014/main" id="{15BAC78F-A8E7-5904-96C8-D2BC529F8453}"/>
              </a:ext>
            </a:extLst>
          </p:cNvPr>
          <p:cNvSpPr/>
          <p:nvPr/>
        </p:nvSpPr>
        <p:spPr>
          <a:xfrm>
            <a:off x="8229526" y="5719564"/>
            <a:ext cx="347984" cy="35103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 para Baixo 37">
            <a:extLst>
              <a:ext uri="{FF2B5EF4-FFF2-40B4-BE49-F238E27FC236}">
                <a16:creationId xmlns:a16="http://schemas.microsoft.com/office/drawing/2014/main" id="{C615BD33-2C50-E500-CE36-2F0B73826DF7}"/>
              </a:ext>
            </a:extLst>
          </p:cNvPr>
          <p:cNvSpPr/>
          <p:nvPr/>
        </p:nvSpPr>
        <p:spPr>
          <a:xfrm>
            <a:off x="14038730" y="5719564"/>
            <a:ext cx="347984" cy="35103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53F9C279-7A32-9508-7D49-2D5B85850986}"/>
              </a:ext>
            </a:extLst>
          </p:cNvPr>
          <p:cNvSpPr/>
          <p:nvPr/>
        </p:nvSpPr>
        <p:spPr>
          <a:xfrm>
            <a:off x="775248" y="7591772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Programas Preventivos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62611454-BF18-6A70-5A10-3987AC61F754}"/>
              </a:ext>
            </a:extLst>
          </p:cNvPr>
          <p:cNvSpPr/>
          <p:nvPr/>
        </p:nvSpPr>
        <p:spPr>
          <a:xfrm>
            <a:off x="759060" y="8311852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Gestão de Crônicos / High </a:t>
            </a:r>
            <a:r>
              <a:rPr lang="pt-BR" sz="2000" i="1" dirty="0" err="1"/>
              <a:t>Users</a:t>
            </a:r>
            <a:endParaRPr lang="pt-BR" sz="2000" i="1" dirty="0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FC94891B-54E2-0CAD-78D1-BD3E34BBAF41}"/>
              </a:ext>
            </a:extLst>
          </p:cNvPr>
          <p:cNvSpPr/>
          <p:nvPr/>
        </p:nvSpPr>
        <p:spPr>
          <a:xfrm>
            <a:off x="775248" y="9031932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Coordenação e Navegação de Cuidados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3C6FFC4F-3CE2-F572-32F9-7B1DE1A1C2A2}"/>
              </a:ext>
            </a:extLst>
          </p:cNvPr>
          <p:cNvSpPr/>
          <p:nvPr/>
        </p:nvSpPr>
        <p:spPr>
          <a:xfrm>
            <a:off x="6552076" y="7591772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Auditoria / Regulação</a:t>
            </a: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BBA1F0B5-4A1D-D865-B4B3-BF040086487C}"/>
              </a:ext>
            </a:extLst>
          </p:cNvPr>
          <p:cNvSpPr/>
          <p:nvPr/>
        </p:nvSpPr>
        <p:spPr>
          <a:xfrm>
            <a:off x="6535888" y="8311852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Novos Modelos de Remuneração</a:t>
            </a: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C320E7F4-91C6-5F2F-19BB-827D6624B893}"/>
              </a:ext>
            </a:extLst>
          </p:cNvPr>
          <p:cNvSpPr/>
          <p:nvPr/>
        </p:nvSpPr>
        <p:spPr>
          <a:xfrm>
            <a:off x="6552076" y="9031932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Gestão profissional de Saúde</a:t>
            </a: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DE63BF35-DD6D-5C24-3AC6-8C2A866E2F39}"/>
              </a:ext>
            </a:extLst>
          </p:cNvPr>
          <p:cNvSpPr/>
          <p:nvPr/>
        </p:nvSpPr>
        <p:spPr>
          <a:xfrm>
            <a:off x="12328904" y="7591772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Medicina Baseada em Evidências</a:t>
            </a:r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F13DC79F-D3DB-0729-B855-EF11BD39895D}"/>
              </a:ext>
            </a:extLst>
          </p:cNvPr>
          <p:cNvSpPr/>
          <p:nvPr/>
        </p:nvSpPr>
        <p:spPr>
          <a:xfrm>
            <a:off x="12312716" y="8311852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Educação do Beneficiário</a:t>
            </a:r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94F0AE31-2314-5955-9BB3-2ADD9529C279}"/>
              </a:ext>
            </a:extLst>
          </p:cNvPr>
          <p:cNvSpPr/>
          <p:nvPr/>
        </p:nvSpPr>
        <p:spPr>
          <a:xfrm>
            <a:off x="12328904" y="9031932"/>
            <a:ext cx="4493389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i="1" dirty="0"/>
              <a:t>Controles Administrativos</a:t>
            </a:r>
          </a:p>
        </p:txBody>
      </p:sp>
      <p:sp>
        <p:nvSpPr>
          <p:cNvPr id="34" name="Seta para Baixo 33">
            <a:extLst>
              <a:ext uri="{FF2B5EF4-FFF2-40B4-BE49-F238E27FC236}">
                <a16:creationId xmlns:a16="http://schemas.microsoft.com/office/drawing/2014/main" id="{C31DB777-77B2-65E3-C4DE-6E27BB4AE5E8}"/>
              </a:ext>
            </a:extLst>
          </p:cNvPr>
          <p:cNvSpPr/>
          <p:nvPr/>
        </p:nvSpPr>
        <p:spPr>
          <a:xfrm rot="10800000">
            <a:off x="2452698" y="7168730"/>
            <a:ext cx="347984" cy="35103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 para Baixo 34">
            <a:extLst>
              <a:ext uri="{FF2B5EF4-FFF2-40B4-BE49-F238E27FC236}">
                <a16:creationId xmlns:a16="http://schemas.microsoft.com/office/drawing/2014/main" id="{5B3254D6-089E-8C63-1532-7A46E505C415}"/>
              </a:ext>
            </a:extLst>
          </p:cNvPr>
          <p:cNvSpPr/>
          <p:nvPr/>
        </p:nvSpPr>
        <p:spPr>
          <a:xfrm rot="10800000">
            <a:off x="8237708" y="7168730"/>
            <a:ext cx="347984" cy="35103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 para Baixo 38">
            <a:extLst>
              <a:ext uri="{FF2B5EF4-FFF2-40B4-BE49-F238E27FC236}">
                <a16:creationId xmlns:a16="http://schemas.microsoft.com/office/drawing/2014/main" id="{08DB0192-5122-D35F-1316-40854A2BC6A9}"/>
              </a:ext>
            </a:extLst>
          </p:cNvPr>
          <p:cNvSpPr/>
          <p:nvPr/>
        </p:nvSpPr>
        <p:spPr>
          <a:xfrm rot="10800000">
            <a:off x="14022718" y="7173522"/>
            <a:ext cx="347984" cy="35103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8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D809BE8A-BAD8-8073-BEDE-2B0D09C4E38B}"/>
              </a:ext>
            </a:extLst>
          </p:cNvPr>
          <p:cNvSpPr/>
          <p:nvPr/>
        </p:nvSpPr>
        <p:spPr>
          <a:xfrm>
            <a:off x="2879304" y="5898519"/>
            <a:ext cx="4752528" cy="3672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345118-BE2C-063F-5CD6-52AC4963991D}"/>
              </a:ext>
            </a:extLst>
          </p:cNvPr>
          <p:cNvSpPr txBox="1"/>
          <p:nvPr/>
        </p:nvSpPr>
        <p:spPr>
          <a:xfrm>
            <a:off x="3030245" y="5606740"/>
            <a:ext cx="5541059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8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Novas tecnologias no ROL (sem Evidência)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Envelhecimento da População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Service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Aumento do uso dos serviços assistenciais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Aumento na sinistralidade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Conflitos de Interesse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Empoderamento do paciente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Baixa eficiência para crescer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8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BF86F6D0-377C-7ADF-59F2-7E9DD701AB43}"/>
              </a:ext>
            </a:extLst>
          </p:cNvPr>
          <p:cNvSpPr/>
          <p:nvPr/>
        </p:nvSpPr>
        <p:spPr>
          <a:xfrm>
            <a:off x="8711953" y="5898519"/>
            <a:ext cx="6480721" cy="3672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9B2934-7B4B-931E-1590-D923C417097B}"/>
              </a:ext>
            </a:extLst>
          </p:cNvPr>
          <p:cNvSpPr txBox="1"/>
          <p:nvPr/>
        </p:nvSpPr>
        <p:spPr>
          <a:xfrm>
            <a:off x="8975414" y="5612938"/>
            <a:ext cx="8356558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8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Evidências </a:t>
            </a:r>
            <a:r>
              <a:rPr lang="pt-BR" sz="18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CientÍficas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(MBE) / Instrução de Uso pela ANS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Programas Preventivos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Novos Modelos de Remuneração </a:t>
            </a:r>
            <a:r>
              <a:rPr lang="pt-BR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(VBHC / DRG / BUNDLE / CAPITATION)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pt-BR" sz="18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Co-Participação</a:t>
            </a: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Franquia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Reajustes / VCMH / Rede Própria (Verticalizada)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Auditoria / Medicina Baseada em Evidências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Educação em Saúde / Coordenação de Cuidados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pt-BR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Uso de tecnologias em saúde para gestão e escala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3401A941-C1AE-C0BE-12E0-60FA5C6C639A}"/>
              </a:ext>
            </a:extLst>
          </p:cNvPr>
          <p:cNvSpPr/>
          <p:nvPr/>
        </p:nvSpPr>
        <p:spPr>
          <a:xfrm>
            <a:off x="8711952" y="2295151"/>
            <a:ext cx="6480720" cy="303081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200" b="1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8BBDD5A5-BED3-424F-2B44-8656664DB004}"/>
              </a:ext>
            </a:extLst>
          </p:cNvPr>
          <p:cNvSpPr/>
          <p:nvPr/>
        </p:nvSpPr>
        <p:spPr>
          <a:xfrm>
            <a:off x="2879304" y="2290906"/>
            <a:ext cx="4752528" cy="304682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200" b="1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3784141" y="913732"/>
            <a:ext cx="356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GRANDES AMEAÇAS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1" y="318965"/>
            <a:ext cx="2682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Resumo Final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15780D6-E21A-7954-DF2F-9F1DF214E36E}"/>
              </a:ext>
            </a:extLst>
          </p:cNvPr>
          <p:cNvSpPr/>
          <p:nvPr/>
        </p:nvSpPr>
        <p:spPr>
          <a:xfrm>
            <a:off x="3263962" y="2330458"/>
            <a:ext cx="5184575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Falta de Planejamento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Falta de Gestão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Falta de Investimento público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Cultura do Brasileiro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Sucateamento dos serviços públicos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Envelhecimento da População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>
            <a:hlinkClick r:id="rId2"/>
            <a:extLst>
              <a:ext uri="{FF2B5EF4-FFF2-40B4-BE49-F238E27FC236}">
                <a16:creationId xmlns:a16="http://schemas.microsoft.com/office/drawing/2014/main" id="{1D14C52A-B20C-EFC2-B88D-D8B13F27BA9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954F57-13EB-9C8C-9347-120C115929EE}"/>
              </a:ext>
            </a:extLst>
          </p:cNvPr>
          <p:cNvSpPr/>
          <p:nvPr/>
        </p:nvSpPr>
        <p:spPr>
          <a:xfrm>
            <a:off x="9594784" y="2362960"/>
            <a:ext cx="5390029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Eleger melhor os representantes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Parcerias Público-Privadas (PPP)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de Pagamento do SUS (Pacote)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Educação em Saúde e de recursos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Melhores gestores públicos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Programas Preventivos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F564CB1-D23D-B15B-8B42-43A10F2CCC80}"/>
              </a:ext>
            </a:extLst>
          </p:cNvPr>
          <p:cNvSpPr txBox="1"/>
          <p:nvPr/>
        </p:nvSpPr>
        <p:spPr>
          <a:xfrm>
            <a:off x="10106968" y="974394"/>
            <a:ext cx="4516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MEDIDAS DE CONTENSÃO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531DC02-3998-6BE1-286C-B3E108542369}"/>
              </a:ext>
            </a:extLst>
          </p:cNvPr>
          <p:cNvSpPr txBox="1"/>
          <p:nvPr/>
        </p:nvSpPr>
        <p:spPr>
          <a:xfrm>
            <a:off x="6337390" y="1714843"/>
            <a:ext cx="40766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PÚBLICO DE SAÚDE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3B6ACD-B06A-B64F-FE4B-FADE0D894B27}"/>
              </a:ext>
            </a:extLst>
          </p:cNvPr>
          <p:cNvSpPr txBox="1"/>
          <p:nvPr/>
        </p:nvSpPr>
        <p:spPr>
          <a:xfrm>
            <a:off x="6455877" y="5308207"/>
            <a:ext cx="41201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PRIVADO DE SAÚDE</a:t>
            </a:r>
          </a:p>
        </p:txBody>
      </p:sp>
      <p:sp>
        <p:nvSpPr>
          <p:cNvPr id="19" name="Seta para a Direita 18">
            <a:extLst>
              <a:ext uri="{FF2B5EF4-FFF2-40B4-BE49-F238E27FC236}">
                <a16:creationId xmlns:a16="http://schemas.microsoft.com/office/drawing/2014/main" id="{357A6F88-DE01-21C1-2EA6-F18BF5F34C4D}"/>
              </a:ext>
            </a:extLst>
          </p:cNvPr>
          <p:cNvSpPr/>
          <p:nvPr/>
        </p:nvSpPr>
        <p:spPr>
          <a:xfrm>
            <a:off x="7826940" y="3515042"/>
            <a:ext cx="687724" cy="22078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61662E98-95ED-A580-DFF1-E0E3A65AB69B}"/>
              </a:ext>
            </a:extLst>
          </p:cNvPr>
          <p:cNvSpPr/>
          <p:nvPr/>
        </p:nvSpPr>
        <p:spPr>
          <a:xfrm>
            <a:off x="7840651" y="7422775"/>
            <a:ext cx="687724" cy="22078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5BCB68-5FDD-6EBB-5535-A73981A27861}"/>
              </a:ext>
            </a:extLst>
          </p:cNvPr>
          <p:cNvSpPr txBox="1"/>
          <p:nvPr/>
        </p:nvSpPr>
        <p:spPr>
          <a:xfrm>
            <a:off x="2932831" y="9662717"/>
            <a:ext cx="5149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Fernando Fernandes – Dez/2023</a:t>
            </a:r>
          </a:p>
        </p:txBody>
      </p:sp>
    </p:spTree>
    <p:extLst>
      <p:ext uri="{BB962C8B-B14F-4D97-AF65-F5344CB8AC3E}">
        <p14:creationId xmlns:p14="http://schemas.microsoft.com/office/powerpoint/2010/main" val="346586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/>
      <p:bldP spid="18" grpId="0" animBg="1"/>
      <p:bldP spid="12" grpId="0"/>
      <p:bldP spid="16" grpId="0" animBg="1"/>
      <p:bldP spid="9" grpId="0"/>
      <p:bldP spid="14" grpId="0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4" y="994525"/>
            <a:ext cx="22964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Nação Tecnológica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pic>
        <p:nvPicPr>
          <p:cNvPr id="3" name="Imagem 2" descr="Uma imagem contendo foto, água, grande, barco&#10;&#10;Descrição gerada automaticamente">
            <a:extLst>
              <a:ext uri="{FF2B5EF4-FFF2-40B4-BE49-F238E27FC236}">
                <a16:creationId xmlns:a16="http://schemas.microsoft.com/office/drawing/2014/main" id="{EB5D63A3-CD5C-E105-74DC-BB00230D6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" b="6522"/>
          <a:stretch/>
        </p:blipFill>
        <p:spPr>
          <a:xfrm>
            <a:off x="3650803" y="1917830"/>
            <a:ext cx="10986395" cy="7374647"/>
          </a:xfrm>
          <a:prstGeom prst="rect">
            <a:avLst/>
          </a:prstGeom>
          <a:effectLst/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B20C4CC2-9681-CE39-1C4F-BA18640E6BBB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437894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5" y="994525"/>
            <a:ext cx="1887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Geolocalização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pic>
        <p:nvPicPr>
          <p:cNvPr id="2" name="Imagem 1" descr="Mapa&#10;&#10;Descrição gerada automaticamente">
            <a:extLst>
              <a:ext uri="{FF2B5EF4-FFF2-40B4-BE49-F238E27FC236}">
                <a16:creationId xmlns:a16="http://schemas.microsoft.com/office/drawing/2014/main" id="{C0070AEF-C9B4-8CC0-B218-800B68D3A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80" y="3847144"/>
            <a:ext cx="7128792" cy="6120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Estonia&amp;#39;s X-Road solution launched in Mexico">
            <a:extLst>
              <a:ext uri="{FF2B5EF4-FFF2-40B4-BE49-F238E27FC236}">
                <a16:creationId xmlns:a16="http://schemas.microsoft.com/office/drawing/2014/main" id="{B83DCBF4-27DA-98C0-9B92-4C183279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56" y="1105984"/>
            <a:ext cx="7506072" cy="4216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hlinkClick r:id="rId4"/>
            <a:extLst>
              <a:ext uri="{FF2B5EF4-FFF2-40B4-BE49-F238E27FC236}">
                <a16:creationId xmlns:a16="http://schemas.microsoft.com/office/drawing/2014/main" id="{53D18F30-4FE3-03CB-2C86-8F8BDD0B9802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68886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2C10174-0058-5144-AB74-D44EAA9D6665}"/>
              </a:ext>
            </a:extLst>
          </p:cNvPr>
          <p:cNvSpPr txBox="1"/>
          <p:nvPr/>
        </p:nvSpPr>
        <p:spPr>
          <a:xfrm>
            <a:off x="2663280" y="318965"/>
            <a:ext cx="2257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Tendências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485154-393C-8F45-8F69-C8ECB1A88FA6}"/>
              </a:ext>
            </a:extLst>
          </p:cNvPr>
          <p:cNvSpPr txBox="1"/>
          <p:nvPr/>
        </p:nvSpPr>
        <p:spPr>
          <a:xfrm>
            <a:off x="2663280" y="996889"/>
            <a:ext cx="40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Parceria Público-Privadas - PPP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A0E4E6C-3919-4740-B0CA-3249BB785D85}"/>
              </a:ext>
            </a:extLst>
          </p:cNvPr>
          <p:cNvSpPr/>
          <p:nvPr/>
        </p:nvSpPr>
        <p:spPr>
          <a:xfrm>
            <a:off x="2879304" y="2086110"/>
            <a:ext cx="13275096" cy="2813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Vantagens</a:t>
            </a:r>
          </a:p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Estado menos sobrecarregado: as Parcerias Público-Privadas, ao permitirem que os governos deleguem serviços à iniciativa privada, reduzem ao essencial a área de atuação do Estado</a:t>
            </a:r>
          </a:p>
          <a:p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Execução mais rápida: uma vez que o governo somente efetua o pagamento ao prestador de determinado serviço quando este é concluído, a tendência é que o processo de execução seja mais veloz, o que beneficia a população como um todo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2A6117-A7DB-B146-A5BD-1C71388DBC47}"/>
              </a:ext>
            </a:extLst>
          </p:cNvPr>
          <p:cNvSpPr/>
          <p:nvPr/>
        </p:nvSpPr>
        <p:spPr>
          <a:xfrm>
            <a:off x="2879303" y="5740072"/>
            <a:ext cx="13275095" cy="2813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Desvantagens</a:t>
            </a:r>
          </a:p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Perda de controle: quando o governo não participa ativamente do planejamento ou da execução de determinada obra ou serviço, perde-se controle sobre o produto final, o que pode resultar em perda de qualidade</a:t>
            </a:r>
          </a:p>
          <a:p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Corrupção: relações promíscuas entre agentes públicos e agentes privados, em diversos casos, são originárias de Parcerias Público-Privadas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14AE1C-95BD-614E-98BF-B55EFB9E5B9D}"/>
              </a:ext>
            </a:extLst>
          </p:cNvPr>
          <p:cNvSpPr/>
          <p:nvPr/>
        </p:nvSpPr>
        <p:spPr>
          <a:xfrm>
            <a:off x="2894609" y="9829537"/>
            <a:ext cx="18514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Clarissa Lessa, 2017</a:t>
            </a:r>
            <a:endParaRPr lang="pt-B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>
            <a:hlinkClick r:id="rId2"/>
            <a:extLst>
              <a:ext uri="{FF2B5EF4-FFF2-40B4-BE49-F238E27FC236}">
                <a16:creationId xmlns:a16="http://schemas.microsoft.com/office/drawing/2014/main" id="{B6F9CB2F-D2B9-D92E-58A7-6A90334BF74F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927071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5" y="994525"/>
            <a:ext cx="1069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História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pic>
        <p:nvPicPr>
          <p:cNvPr id="2" name="Imagem 1" descr="Uma imagem contendo pessoa, ao ar livre, monitor, natação&#10;&#10;Descrição gerada automaticamente">
            <a:extLst>
              <a:ext uri="{FF2B5EF4-FFF2-40B4-BE49-F238E27FC236}">
                <a16:creationId xmlns:a16="http://schemas.microsoft.com/office/drawing/2014/main" id="{0F217615-95AB-268F-1435-E32E4A6BA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"/>
          <a:stretch/>
        </p:blipFill>
        <p:spPr>
          <a:xfrm>
            <a:off x="9000341" y="6177531"/>
            <a:ext cx="6190866" cy="3602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2CEB37B-D877-FE82-C5CA-3C52B3088784}"/>
              </a:ext>
            </a:extLst>
          </p:cNvPr>
          <p:cNvSpPr/>
          <p:nvPr/>
        </p:nvSpPr>
        <p:spPr>
          <a:xfrm>
            <a:off x="2818801" y="823020"/>
            <a:ext cx="12262311" cy="6984776"/>
          </a:xfrm>
          <a:prstGeom prst="rect">
            <a:avLst/>
          </a:prstGeom>
        </p:spPr>
        <p:txBody>
          <a:bodyPr vert="horz" lIns="81000" tIns="51435" rIns="81000" bIns="51435" rtlCol="0" anchor="ctr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governo da Estônia é recente. Data de 1991 quando o país se separou da União Soviética e teve apenas US$ 100 milhões para construir sua estrutura.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Estônia teve em sua história recente também. Dos anos 2000 em diante, governantes federais jovens que tinham mentalidade de inovação e incentivo a tecnologia, impulsionando as ações do país para frente. Apesar de os representantes locais serem de idade mais avançada, o posicionamento do governo federal, que apresenta suas estratégias de cima pra baixo, fez com que as coisas andassem no país.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o povo da Estônia é visto como muito pragmático – as pessoas são orientadas a encontrar soluções de problemas – o país decidiu partir para um modelo digital, economizando nas atividades.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57175">
              <a:lnSpc>
                <a:spcPct val="1500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Font typeface="Wingdings" panose="05000000000000000000" pitchFamily="2" charset="2"/>
              <a:buChar char="§"/>
            </a:pPr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AAE638D-033C-081F-8ED2-EEB2261EFFA7}"/>
              </a:ext>
            </a:extLst>
          </p:cNvPr>
          <p:cNvSpPr/>
          <p:nvPr/>
        </p:nvSpPr>
        <p:spPr>
          <a:xfrm>
            <a:off x="2818801" y="6095738"/>
            <a:ext cx="5851253" cy="368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Estônia também quis trabalhar com uma visão de “como causar impacto” e, após conhecer alguns modelos, em 2003 lançou a sua identificação digital (</a:t>
            </a:r>
            <a:r>
              <a:rPr lang="pt-BR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Electronic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ID ou e-ID). Atualmente, 99% dos serviços do Governo orbitam em torno desta identificação.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2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 de 500 serviços disponíveis ao cidadão</a:t>
            </a:r>
          </a:p>
        </p:txBody>
      </p:sp>
      <p:sp>
        <p:nvSpPr>
          <p:cNvPr id="6" name="Retângulo 5">
            <a:hlinkClick r:id="rId3"/>
            <a:extLst>
              <a:ext uri="{FF2B5EF4-FFF2-40B4-BE49-F238E27FC236}">
                <a16:creationId xmlns:a16="http://schemas.microsoft.com/office/drawing/2014/main" id="{4E892224-F174-B7EE-755A-267AF517CAE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782185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4" y="994525"/>
            <a:ext cx="19601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pt-BR" sz="22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Residency</a:t>
            </a:r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Kit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pic>
        <p:nvPicPr>
          <p:cNvPr id="2" name="Picture 2" descr="A transformação digital transformando um país: lições globais do governo da  Estônia, referência em administração pública digital - Revista Sucesso SA">
            <a:extLst>
              <a:ext uri="{FF2B5EF4-FFF2-40B4-BE49-F238E27FC236}">
                <a16:creationId xmlns:a16="http://schemas.microsoft.com/office/drawing/2014/main" id="{0E5BE93F-8804-A917-046B-75CF6449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08" y="3127276"/>
            <a:ext cx="11327184" cy="5936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E2197F5-2506-0F35-E824-B9DE8EB23A5D}"/>
              </a:ext>
            </a:extLst>
          </p:cNvPr>
          <p:cNvSpPr/>
          <p:nvPr/>
        </p:nvSpPr>
        <p:spPr>
          <a:xfrm>
            <a:off x="4895528" y="1610301"/>
            <a:ext cx="8496944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meio do e-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Residency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cidadãos do mundo inteiro podem abrir uma empresa na Estônia estando em qualquer lugar do mundo</a:t>
            </a:r>
          </a:p>
        </p:txBody>
      </p:sp>
      <p:sp>
        <p:nvSpPr>
          <p:cNvPr id="4" name="Retângulo 3">
            <a:hlinkClick r:id="rId3"/>
            <a:extLst>
              <a:ext uri="{FF2B5EF4-FFF2-40B4-BE49-F238E27FC236}">
                <a16:creationId xmlns:a16="http://schemas.microsoft.com/office/drawing/2014/main" id="{0C0386A5-F591-9A65-844B-89F5D6E2F2B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394779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5" y="994525"/>
            <a:ext cx="16741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Electronic</a:t>
            </a:r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9AA43BC-E709-81B0-ED4D-B1EE7755B683}"/>
              </a:ext>
            </a:extLst>
          </p:cNvPr>
          <p:cNvSpPr/>
          <p:nvPr/>
        </p:nvSpPr>
        <p:spPr>
          <a:xfrm>
            <a:off x="8165051" y="1903140"/>
            <a:ext cx="7409800" cy="7344816"/>
          </a:xfrm>
          <a:prstGeom prst="rect">
            <a:avLst/>
          </a:prstGeom>
        </p:spPr>
        <p:txBody>
          <a:bodyPr vert="horz" lIns="102870" tIns="51435" rIns="102870" bIns="51435" rtlCol="0">
            <a:noAutofit/>
          </a:bodyPr>
          <a:lstStyle/>
          <a:p>
            <a:pPr marL="321469" indent="-321469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Abertura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operação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bancária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também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online.</a:t>
            </a:r>
          </a:p>
          <a:p>
            <a:pPr marL="321469" indent="-321469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e-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Estônia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série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utilizações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segurança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educação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residência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embaixadas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Também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usado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gestão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terras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propriedades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até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votar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21469" indent="-321469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foi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Imposto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Renda,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2000,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registrando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cidadãos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suas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informações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imóveis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recebimentos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 2018, depois de 15 anos em operação, até os idosos da Estônia usam a identificação digital, pois quem tem 70 anos hoje, tinha 55 na ocasião de início da utilização e já está habituado ao modelo. Atualmente, 98% da população conta com e-ID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57175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32">
            <a:extLst>
              <a:ext uri="{FF2B5EF4-FFF2-40B4-BE49-F238E27FC236}">
                <a16:creationId xmlns:a16="http://schemas.microsoft.com/office/drawing/2014/main" id="{D2F53ABE-9BCE-3A9B-1692-B53644F84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8" r="26386"/>
          <a:stretch/>
        </p:blipFill>
        <p:spPr>
          <a:xfrm>
            <a:off x="2690815" y="1903141"/>
            <a:ext cx="5215017" cy="7715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ângulo 3">
            <a:hlinkClick r:id="rId3"/>
            <a:extLst>
              <a:ext uri="{FF2B5EF4-FFF2-40B4-BE49-F238E27FC236}">
                <a16:creationId xmlns:a16="http://schemas.microsoft.com/office/drawing/2014/main" id="{CDC6455D-D83E-9DA1-BD8C-AF307CE026FE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647525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5" y="994525"/>
            <a:ext cx="11528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Desafios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BD15259-F058-37CD-68A1-0FE5DB5ABEA0}"/>
              </a:ext>
            </a:extLst>
          </p:cNvPr>
          <p:cNvSpPr/>
          <p:nvPr/>
        </p:nvSpPr>
        <p:spPr>
          <a:xfrm>
            <a:off x="2663281" y="1008112"/>
            <a:ext cx="5028437" cy="7651794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2007,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durante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 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Bronze Night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teve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invasão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mas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ainda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era no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começo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programa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teve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comprometimento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das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informações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mas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isso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fez com que 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governo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também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buscasse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melhores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se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proteger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Desde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2013, 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baseado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próprio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Blockchain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chamado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X-Road (KSI Blockchain)</a:t>
            </a:r>
          </a:p>
        </p:txBody>
      </p:sp>
      <p:pic>
        <p:nvPicPr>
          <p:cNvPr id="3" name="Picture 2" descr="X-Road® Technology Overview — X-Road® Data Exchange Layer">
            <a:extLst>
              <a:ext uri="{FF2B5EF4-FFF2-40B4-BE49-F238E27FC236}">
                <a16:creationId xmlns:a16="http://schemas.microsoft.com/office/drawing/2014/main" id="{9DF5AE9C-78B1-9C5E-6426-468CD5D10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945" y="1209968"/>
            <a:ext cx="8129421" cy="812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hlinkClick r:id="rId4"/>
            <a:extLst>
              <a:ext uri="{FF2B5EF4-FFF2-40B4-BE49-F238E27FC236}">
                <a16:creationId xmlns:a16="http://schemas.microsoft.com/office/drawing/2014/main" id="{717B43BC-BB67-FF0B-713E-EF0D68857AFE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1F48CDC-A956-5077-976F-EDD9F61D34ED}"/>
              </a:ext>
            </a:extLst>
          </p:cNvPr>
          <p:cNvSpPr txBox="1"/>
          <p:nvPr/>
        </p:nvSpPr>
        <p:spPr>
          <a:xfrm>
            <a:off x="10956903" y="7831532"/>
            <a:ext cx="5149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x-road.global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road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technology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-overview</a:t>
            </a:r>
          </a:p>
        </p:txBody>
      </p:sp>
    </p:spTree>
    <p:extLst>
      <p:ext uri="{BB962C8B-B14F-4D97-AF65-F5344CB8AC3E}">
        <p14:creationId xmlns:p14="http://schemas.microsoft.com/office/powerpoint/2010/main" val="391168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5" y="994525"/>
            <a:ext cx="2281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Outras Tendências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pic>
        <p:nvPicPr>
          <p:cNvPr id="2" name="Picture 6" descr="About X-Road Data Exchange Layer | Joinup">
            <a:extLst>
              <a:ext uri="{FF2B5EF4-FFF2-40B4-BE49-F238E27FC236}">
                <a16:creationId xmlns:a16="http://schemas.microsoft.com/office/drawing/2014/main" id="{BCD3FCBB-AFB8-5E34-6337-ABF73A056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36" y="4384933"/>
            <a:ext cx="9558917" cy="5212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3A5C1D3-98D1-7E4D-EBCD-4AAFB423D62B}"/>
              </a:ext>
            </a:extLst>
          </p:cNvPr>
          <p:cNvSpPr txBox="1"/>
          <p:nvPr/>
        </p:nvSpPr>
        <p:spPr>
          <a:xfrm>
            <a:off x="3161079" y="1612687"/>
            <a:ext cx="12241360" cy="2758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Nem hackers, nem administradores de sistema, nem o próprio Governo podem manipular os dados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bancos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dados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são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únicos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informação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seja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informação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duplicada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chamado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once-only</a:t>
            </a:r>
          </a:p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cidadão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informações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salvas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governo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bem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quem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acessou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suas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informações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autorizações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 3">
            <a:hlinkClick r:id="rId3"/>
            <a:extLst>
              <a:ext uri="{FF2B5EF4-FFF2-40B4-BE49-F238E27FC236}">
                <a16:creationId xmlns:a16="http://schemas.microsoft.com/office/drawing/2014/main" id="{79422251-EA4E-DDC4-7A04-59DBB84A344B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205EEC-7C08-17D0-4BC7-DDEFCF3BBC8B}"/>
              </a:ext>
            </a:extLst>
          </p:cNvPr>
          <p:cNvSpPr txBox="1"/>
          <p:nvPr/>
        </p:nvSpPr>
        <p:spPr>
          <a:xfrm>
            <a:off x="9648056" y="9247956"/>
            <a:ext cx="5149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x-road.global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road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technology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-overview</a:t>
            </a:r>
          </a:p>
        </p:txBody>
      </p:sp>
    </p:spTree>
    <p:extLst>
      <p:ext uri="{BB962C8B-B14F-4D97-AF65-F5344CB8AC3E}">
        <p14:creationId xmlns:p14="http://schemas.microsoft.com/office/powerpoint/2010/main" val="381452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4" y="994525"/>
            <a:ext cx="3196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Segurança e Retorno (ROI)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351203D-1EAE-C0EB-FC8C-963C83ABA09B}"/>
              </a:ext>
            </a:extLst>
          </p:cNvPr>
          <p:cNvSpPr/>
          <p:nvPr/>
        </p:nvSpPr>
        <p:spPr>
          <a:xfrm>
            <a:off x="2879304" y="1594349"/>
            <a:ext cx="14852884" cy="3888432"/>
          </a:xfrm>
          <a:prstGeom prst="rect">
            <a:avLst/>
          </a:prstGeom>
        </p:spPr>
        <p:txBody>
          <a:bodyPr vert="horz" lIns="102870" tIns="51435" rIns="102870" bIns="51435" rtlCol="0">
            <a:noAutofit/>
          </a:bodyPr>
          <a:lstStyle/>
          <a:p>
            <a:pPr marL="342900" indent="-342900" algn="just">
              <a:lnSpc>
                <a:spcPct val="16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país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mundo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forma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operação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descentralizada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(120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funcionários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cuidam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Plataforma)</a:t>
            </a:r>
          </a:p>
          <a:p>
            <a:pPr marL="321469" indent="-321469" algn="just">
              <a:lnSpc>
                <a:spcPct val="16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X-Road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economiza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anualmente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800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900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empresas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bancos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dados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conectados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faz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500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milhões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transações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já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foi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exportado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países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21469" indent="-321469" algn="just">
              <a:lnSpc>
                <a:spcPct val="16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Tudo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por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padrão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!!</a:t>
            </a:r>
          </a:p>
          <a:p>
            <a:pPr>
              <a:lnSpc>
                <a:spcPct val="160000"/>
              </a:lnSpc>
              <a:spcAft>
                <a:spcPts val="675"/>
              </a:spcAft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Nenhuma descrição de foto disponível.">
            <a:extLst>
              <a:ext uri="{FF2B5EF4-FFF2-40B4-BE49-F238E27FC236}">
                <a16:creationId xmlns:a16="http://schemas.microsoft.com/office/drawing/2014/main" id="{F12F1A66-58F3-2D10-770D-0B8E163C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96" y="3858749"/>
            <a:ext cx="6400268" cy="427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C1D82A4-D219-EF00-7C1F-23B0D9B95F62}"/>
              </a:ext>
            </a:extLst>
          </p:cNvPr>
          <p:cNvSpPr/>
          <p:nvPr/>
        </p:nvSpPr>
        <p:spPr>
          <a:xfrm>
            <a:off x="2913722" y="8661832"/>
            <a:ext cx="530120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Estônia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2% do PIB </a:t>
            </a:r>
            <a:r>
              <a:rPr lang="en-US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economizado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anualmente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 o </a:t>
            </a:r>
            <a:r>
              <a:rPr lang="en-US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uso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0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</a:t>
            </a:r>
            <a:endParaRPr lang="en-US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4" descr="Estonia to export its Data Exchange Layer X-Road to Finland">
            <a:extLst>
              <a:ext uri="{FF2B5EF4-FFF2-40B4-BE49-F238E27FC236}">
                <a16:creationId xmlns:a16="http://schemas.microsoft.com/office/drawing/2014/main" id="{3C2AFB8D-772F-31FE-4182-30B88B193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304" y="3858749"/>
            <a:ext cx="6049543" cy="427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hlinkClick r:id="rId4"/>
            <a:extLst>
              <a:ext uri="{FF2B5EF4-FFF2-40B4-BE49-F238E27FC236}">
                <a16:creationId xmlns:a16="http://schemas.microsoft.com/office/drawing/2014/main" id="{DEB91BA3-60BD-26EC-D0EB-AFAE0E96C13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3AEC143-8061-76E6-67A0-6AFBFD4403C2}"/>
              </a:ext>
            </a:extLst>
          </p:cNvPr>
          <p:cNvSpPr txBox="1"/>
          <p:nvPr/>
        </p:nvSpPr>
        <p:spPr>
          <a:xfrm>
            <a:off x="2913722" y="8175112"/>
            <a:ext cx="5149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Fonte: https://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x-road.global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road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technology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-overview</a:t>
            </a:r>
          </a:p>
        </p:txBody>
      </p:sp>
    </p:spTree>
    <p:extLst>
      <p:ext uri="{BB962C8B-B14F-4D97-AF65-F5344CB8AC3E}">
        <p14:creationId xmlns:p14="http://schemas.microsoft.com/office/powerpoint/2010/main" val="2136734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5" y="994525"/>
            <a:ext cx="88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B3E62F4-D003-442A-A47B-3007786F3FD9}"/>
              </a:ext>
            </a:extLst>
          </p:cNvPr>
          <p:cNvSpPr/>
          <p:nvPr/>
        </p:nvSpPr>
        <p:spPr>
          <a:xfrm>
            <a:off x="3226031" y="642130"/>
            <a:ext cx="12123975" cy="6122421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/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pessoas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acessíveis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dado -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histórico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médico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prescrições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medicamentos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passadas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também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médico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faça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nova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prescrição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cidadãos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conseguem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quem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consultou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suas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informações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usuário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até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farmácia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já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consultar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essa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prescrição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pegar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medicamento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Autorização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cancelamento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doação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órgãos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Consultar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gastos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individuais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Consultar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governo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 a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cidadão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675"/>
              </a:spcAft>
            </a:pP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32D267-45D4-0659-B5A9-08AC5DEC3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5" r="353"/>
          <a:stretch/>
        </p:blipFill>
        <p:spPr>
          <a:xfrm>
            <a:off x="9994296" y="4438876"/>
            <a:ext cx="5362013" cy="3866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C346C6D-95A2-09B5-ACD0-26664A85AD9C}"/>
              </a:ext>
            </a:extLst>
          </p:cNvPr>
          <p:cNvSpPr/>
          <p:nvPr/>
        </p:nvSpPr>
        <p:spPr>
          <a:xfrm>
            <a:off x="3219728" y="5547307"/>
            <a:ext cx="6313205" cy="2758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integrados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aplicativos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gadgets de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monitoramento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Possibilidade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chamar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ambulâncias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situações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emergência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1469" indent="-321469" algn="just">
              <a:lnSpc>
                <a:spcPct val="150000"/>
              </a:lnSpc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E-Consultation e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Telemedicina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hlinkClick r:id="rId3"/>
            <a:extLst>
              <a:ext uri="{FF2B5EF4-FFF2-40B4-BE49-F238E27FC236}">
                <a16:creationId xmlns:a16="http://schemas.microsoft.com/office/drawing/2014/main" id="{798EDF31-2238-4162-DDF6-007EC723E53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D34076-5C71-1119-B19E-9C1C408C0073}"/>
              </a:ext>
            </a:extLst>
          </p:cNvPr>
          <p:cNvSpPr txBox="1"/>
          <p:nvPr/>
        </p:nvSpPr>
        <p:spPr>
          <a:xfrm>
            <a:off x="3219728" y="9628035"/>
            <a:ext cx="9145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 - https://</a:t>
            </a:r>
            <a:r>
              <a:rPr lang="pt-BR" sz="1400" i="1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pt-BR" sz="1400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1400" i="1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pt-BR" sz="1400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=H4QLzQGMI3k&amp;list=PL9ykn2c69GugIf2xP6qOchiuD-pxZSae0&amp;index=4</a:t>
            </a:r>
          </a:p>
        </p:txBody>
      </p:sp>
    </p:spTree>
    <p:extLst>
      <p:ext uri="{BB962C8B-B14F-4D97-AF65-F5344CB8AC3E}">
        <p14:creationId xmlns:p14="http://schemas.microsoft.com/office/powerpoint/2010/main" val="444159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5" y="994525"/>
            <a:ext cx="28382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 err="1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Roadmap</a:t>
            </a:r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Melhorias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492AA386-E6E3-D0F2-4126-004E387F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420" y="2082158"/>
            <a:ext cx="3931895" cy="7453830"/>
          </a:xfrm>
          <a:prstGeom prst="rect">
            <a:avLst/>
          </a:prstGeom>
        </p:spPr>
      </p:pic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B64BFA2-52E2-038D-3CD9-41C8F083A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" b="2"/>
          <a:stretch/>
        </p:blipFill>
        <p:spPr>
          <a:xfrm>
            <a:off x="2735694" y="2602012"/>
            <a:ext cx="3731621" cy="527779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E3514E7-B7E8-9F0C-1F0F-56BBA929CD33}"/>
              </a:ext>
            </a:extLst>
          </p:cNvPr>
          <p:cNvSpPr/>
          <p:nvPr/>
        </p:nvSpPr>
        <p:spPr>
          <a:xfrm>
            <a:off x="3592124" y="8023820"/>
            <a:ext cx="15904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://e-</a:t>
            </a:r>
            <a:r>
              <a:rPr lang="pt-B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estonia.com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7DF712-D843-8395-F808-362FF1F07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201" y="3991372"/>
            <a:ext cx="4336305" cy="2880320"/>
          </a:xfrm>
          <a:prstGeom prst="rect">
            <a:avLst/>
          </a:prstGeom>
        </p:spPr>
      </p:pic>
      <p:sp>
        <p:nvSpPr>
          <p:cNvPr id="7" name="Retângulo 6">
            <a:hlinkClick r:id="rId5"/>
            <a:extLst>
              <a:ext uri="{FF2B5EF4-FFF2-40B4-BE49-F238E27FC236}">
                <a16:creationId xmlns:a16="http://schemas.microsoft.com/office/drawing/2014/main" id="{37C7139C-3E24-EDEB-F050-8B76FF8B1DDC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971413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5" y="994525"/>
            <a:ext cx="28895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de PIB per capita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65A9D492-0516-06C3-3329-C072AB115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24" y="6007596"/>
            <a:ext cx="7772400" cy="3667874"/>
          </a:xfrm>
          <a:prstGeom prst="rect">
            <a:avLst/>
          </a:prstGeom>
        </p:spPr>
      </p:pic>
      <p:pic>
        <p:nvPicPr>
          <p:cNvPr id="11266" name="Picture 2" descr="Educação: o que o Brasil pode aprender com a Estônia - INSTITUTO MONTE  CASTELO">
            <a:extLst>
              <a:ext uri="{FF2B5EF4-FFF2-40B4-BE49-F238E27FC236}">
                <a16:creationId xmlns:a16="http://schemas.microsoft.com/office/drawing/2014/main" id="{55DC7726-A4C6-A430-DAA3-D7DECE68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086" y="1501763"/>
            <a:ext cx="8013091" cy="564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5">
            <a:extLst>
              <a:ext uri="{FF2B5EF4-FFF2-40B4-BE49-F238E27FC236}">
                <a16:creationId xmlns:a16="http://schemas.microsoft.com/office/drawing/2014/main" id="{31F5FE19-AF0C-62C9-57B5-0D06F5CCDA45}"/>
              </a:ext>
            </a:extLst>
          </p:cNvPr>
          <p:cNvSpPr txBox="1">
            <a:spLocks/>
          </p:cNvSpPr>
          <p:nvPr/>
        </p:nvSpPr>
        <p:spPr>
          <a:xfrm>
            <a:off x="10728176" y="5564872"/>
            <a:ext cx="4104456" cy="426323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>
            <a:defPPr>
              <a:defRPr lang="pt-BR"/>
            </a:defPPr>
            <a:lvl1pPr algn="ctr" defTabSz="685800" fontAlgn="auto">
              <a:spcAft>
                <a:spcPts val="0"/>
              </a:spcAft>
              <a:defRPr b="1" i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Evolução do PIB per capita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5F83567-76C8-C302-6E24-D1C95D9901C6}"/>
              </a:ext>
            </a:extLst>
          </p:cNvPr>
          <p:cNvSpPr txBox="1">
            <a:spLocks/>
          </p:cNvSpPr>
          <p:nvPr/>
        </p:nvSpPr>
        <p:spPr>
          <a:xfrm>
            <a:off x="3157376" y="7168103"/>
            <a:ext cx="4104456" cy="426323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>
            <a:defPPr>
              <a:defRPr lang="pt-BR"/>
            </a:defPPr>
            <a:lvl1pPr algn="ctr" defTabSz="685800" fontAlgn="auto">
              <a:spcAft>
                <a:spcPts val="0"/>
              </a:spcAft>
              <a:defRPr b="1" i="1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Comparação do PIB per capita</a:t>
            </a:r>
          </a:p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Estônia </a:t>
            </a:r>
            <a:r>
              <a:rPr lang="pt-BR" b="0" i="0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 Brasil</a:t>
            </a:r>
          </a:p>
        </p:txBody>
      </p:sp>
      <p:sp>
        <p:nvSpPr>
          <p:cNvPr id="2" name="Retângulo 1">
            <a:hlinkClick r:id="rId4"/>
            <a:extLst>
              <a:ext uri="{FF2B5EF4-FFF2-40B4-BE49-F238E27FC236}">
                <a16:creationId xmlns:a16="http://schemas.microsoft.com/office/drawing/2014/main" id="{5CE73307-F2D6-76FE-BD2D-89CF2F4894C7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295459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4" y="994525"/>
            <a:ext cx="1324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Inovações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A44C38-2F1C-AEA0-FEC1-56EF8A0C783D}"/>
              </a:ext>
            </a:extLst>
          </p:cNvPr>
          <p:cNvSpPr txBox="1"/>
          <p:nvPr/>
        </p:nvSpPr>
        <p:spPr>
          <a:xfrm>
            <a:off x="2636374" y="1454641"/>
            <a:ext cx="84249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e-ID -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Cada residente tem uma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identificação eletrônica</a:t>
            </a: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35CAF2-F2FB-46AC-E0D7-319E9AF2CE57}"/>
              </a:ext>
            </a:extLst>
          </p:cNvPr>
          <p:cNvSpPr txBox="1"/>
          <p:nvPr/>
        </p:nvSpPr>
        <p:spPr>
          <a:xfrm>
            <a:off x="2636374" y="2030705"/>
            <a:ext cx="118093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Residency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uma identificação digital transnacional que qualquer pessoa pode solicitar para abrir um negócio na Estônia, sem a necessidade de morar no país. Atualmente, há mais de 66 mil e-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Residents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mais de 10 mil empresas abertas por pessoas de mais de 160 países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7E65D40-66EA-7D32-06A7-DEF00B6F1FC7}"/>
              </a:ext>
            </a:extLst>
          </p:cNvPr>
          <p:cNvSpPr txBox="1"/>
          <p:nvPr/>
        </p:nvSpPr>
        <p:spPr>
          <a:xfrm>
            <a:off x="2636374" y="3160768"/>
            <a:ext cx="11809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e-Business Register -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 Estônia, é possível abrir uma empresa, declarar impostos ou apresentar informes anuais sem sair do sofá (2h)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5B7190-C0EE-8754-ED52-054F9ADC8106}"/>
              </a:ext>
            </a:extLst>
          </p:cNvPr>
          <p:cNvSpPr txBox="1"/>
          <p:nvPr/>
        </p:nvSpPr>
        <p:spPr>
          <a:xfrm>
            <a:off x="2636374" y="4013520"/>
            <a:ext cx="11809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e-Health -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Desde 2008, os hospitais e médicos do país devem digitalizar os dados dos pacientes e disponibilizá-los no e-Health Record (registro eletrônico de saúde)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EBFDC80-3114-B0C1-F083-415EB2DE708C}"/>
              </a:ext>
            </a:extLst>
          </p:cNvPr>
          <p:cNvSpPr txBox="1"/>
          <p:nvPr/>
        </p:nvSpPr>
        <p:spPr>
          <a:xfrm>
            <a:off x="2636374" y="4866271"/>
            <a:ext cx="118093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i-Voting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Estônia foi o primeiro país do mundo a usar o 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i-Voting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(votação pela internet), em 2005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0A184B8-114F-635B-BD4E-64396E71A68B}"/>
              </a:ext>
            </a:extLst>
          </p:cNvPr>
          <p:cNvSpPr txBox="1"/>
          <p:nvPr/>
        </p:nvSpPr>
        <p:spPr>
          <a:xfrm>
            <a:off x="2636374" y="5442024"/>
            <a:ext cx="11809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Prescription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Desde 2016,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Esse sistema centralizado permite emitir e gerenciar receitas médicas, poupando o uso de papel</a:t>
            </a: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FA98E3A-81A9-FF54-0485-AA804A5D7179}"/>
              </a:ext>
            </a:extLst>
          </p:cNvPr>
          <p:cNvSpPr txBox="1"/>
          <p:nvPr/>
        </p:nvSpPr>
        <p:spPr>
          <a:xfrm>
            <a:off x="2636374" y="6294777"/>
            <a:ext cx="11809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School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professores podem incluir informações sobre notas e frequência dos alunos, avaliar o comportamentos dos estudantes e enviar mensagens a pais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367E10-9250-AAEC-9729-B88D162346B7}"/>
              </a:ext>
            </a:extLst>
          </p:cNvPr>
          <p:cNvSpPr txBox="1"/>
          <p:nvPr/>
        </p:nvSpPr>
        <p:spPr>
          <a:xfrm>
            <a:off x="2636374" y="7147529"/>
            <a:ext cx="11809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país ocupa o primeiro lugar da Europa no Índice Global de 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Cibersegurança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foi pioneiro no uso de 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Blockchain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para proteger os dados do Governo</a:t>
            </a: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1DC77B7-D0BC-05AD-195C-8FF772DD7AC4}"/>
              </a:ext>
            </a:extLst>
          </p:cNvPr>
          <p:cNvSpPr txBox="1"/>
          <p:nvPr/>
        </p:nvSpPr>
        <p:spPr>
          <a:xfrm>
            <a:off x="2636374" y="7999088"/>
            <a:ext cx="118093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Além da Finlândia, dezenas de outros países ao redor do mundo implementaram a 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-Road como sua solução nacional de camada de troca de dados, como Japão, México, Islândia, Ilhas Faroe e Quirguistão. Uma tecnologia semelhante de interoperabilidade, também foi implementada na Argentina, na Ucrânia e na Namíbia</a:t>
            </a: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>
            <a:hlinkClick r:id="rId3"/>
            <a:extLst>
              <a:ext uri="{FF2B5EF4-FFF2-40B4-BE49-F238E27FC236}">
                <a16:creationId xmlns:a16="http://schemas.microsoft.com/office/drawing/2014/main" id="{D811F594-B41D-080C-3B70-4544CAFC6D70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19654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finições de ONG – OS – OSC – OSCIP | Instituto Bancobrás">
            <a:extLst>
              <a:ext uri="{FF2B5EF4-FFF2-40B4-BE49-F238E27FC236}">
                <a16:creationId xmlns:a16="http://schemas.microsoft.com/office/drawing/2014/main" id="{2C8DC473-7627-554B-9357-52C15EE7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7602" y="360772"/>
            <a:ext cx="2732476" cy="18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C10174-0058-5144-AB74-D44EAA9D6665}"/>
              </a:ext>
            </a:extLst>
          </p:cNvPr>
          <p:cNvSpPr txBox="1"/>
          <p:nvPr/>
        </p:nvSpPr>
        <p:spPr>
          <a:xfrm>
            <a:off x="1488142" y="354179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3° Setor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485154-393C-8F45-8F69-C8ECB1A88FA6}"/>
              </a:ext>
            </a:extLst>
          </p:cNvPr>
          <p:cNvSpPr txBox="1"/>
          <p:nvPr/>
        </p:nvSpPr>
        <p:spPr>
          <a:xfrm>
            <a:off x="1488141" y="103210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OSCIP e OSS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A0E4E6C-3919-4740-B0CA-3249BB785D85}"/>
              </a:ext>
            </a:extLst>
          </p:cNvPr>
          <p:cNvSpPr/>
          <p:nvPr/>
        </p:nvSpPr>
        <p:spPr>
          <a:xfrm>
            <a:off x="1488140" y="1395669"/>
            <a:ext cx="1036312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ONG – ORGANIZAÇÃO NÃO-GOVERNAMENTAL = OSC - ORGANIZAÇÃO DA SOCIEDADE CIVIL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Conceito surgiu na ONU, em 1950, para instituições da sociedade civil não vinculadas ao Estado </a:t>
            </a:r>
          </a:p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Brasil, as ONGs surgiram na década de 60, durante o período do regime militar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DC7A11B-7F70-0E43-8E29-E5720FC1405D}"/>
              </a:ext>
            </a:extLst>
          </p:cNvPr>
          <p:cNvSpPr/>
          <p:nvPr/>
        </p:nvSpPr>
        <p:spPr>
          <a:xfrm>
            <a:off x="1488142" y="2623607"/>
            <a:ext cx="10919012" cy="2906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0082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OSS – ORGANIZAÇÃO SOCIAL DE SAÚDE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Qualificação concedida pelo Poder Executivo às entidades privadas sem fins lucrativos (Lei 9.637/98)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Podem substituir e absorver as funções de entidades e órgãos da Adm. Pública (PUBLICIZAÇÃO)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Respeitam % de representantes do Poder Público (20 a 40%) como da sociedade civil (60 a 80%) no Conselho de Administração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Receberem recursos financeiros do Estado para com eles administrar bens e equipamentos do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5CDB89F-5B84-B24C-8076-2672910879A7}"/>
              </a:ext>
            </a:extLst>
          </p:cNvPr>
          <p:cNvSpPr/>
          <p:nvPr/>
        </p:nvSpPr>
        <p:spPr>
          <a:xfrm>
            <a:off x="1488140" y="7278546"/>
            <a:ext cx="15526872" cy="226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OSCIP – ORGANIZAÇÃO DA SOCIEDADE CIVIL DE INTERESSE PÚBLICO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Lei Federal 9.790/99, aplicável a pessoas jurídicas de direito privado sem fins econômicos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Exige uma série de disposições estatutárias e organizacionais para ser OSCIP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 deduções fiscais de doações das empresas que a patrocinam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recebem repasse governamental e não celebram contratos, mas sim termos de parceria. É comum que OSCIPs recebam doações externas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9DCC33-E5F4-A09B-F1F1-9C818ACD93BE}"/>
              </a:ext>
            </a:extLst>
          </p:cNvPr>
          <p:cNvSpPr txBox="1"/>
          <p:nvPr/>
        </p:nvSpPr>
        <p:spPr>
          <a:xfrm>
            <a:off x="12371368" y="2756971"/>
            <a:ext cx="5635571" cy="2031325"/>
          </a:xfrm>
          <a:prstGeom prst="rect">
            <a:avLst/>
          </a:prstGeom>
          <a:solidFill>
            <a:srgbClr val="00823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Possuem uma função específica:</a:t>
            </a:r>
          </a:p>
          <a:p>
            <a:pPr marL="28566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Ensino</a:t>
            </a:r>
          </a:p>
          <a:p>
            <a:pPr marL="28566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Pesquisa científica</a:t>
            </a:r>
          </a:p>
          <a:p>
            <a:pPr marL="28566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Desenvolvimento tecnológico</a:t>
            </a:r>
          </a:p>
          <a:p>
            <a:pPr marL="28566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Proteção e preservação do meio ambiente</a:t>
            </a:r>
          </a:p>
          <a:p>
            <a:pPr marL="28566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Cultura</a:t>
            </a:r>
          </a:p>
          <a:p>
            <a:pPr marL="285660" indent="-285750">
              <a:buFont typeface="Arial" panose="020B0604020202020204" pitchFamily="34" charset="0"/>
              <a:buChar char="•"/>
            </a:pPr>
            <a:r>
              <a:rPr lang="pt-BR" sz="1800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116773-5B97-F90C-B49B-C76003156C4A}"/>
              </a:ext>
            </a:extLst>
          </p:cNvPr>
          <p:cNvSpPr txBox="1"/>
          <p:nvPr/>
        </p:nvSpPr>
        <p:spPr>
          <a:xfrm>
            <a:off x="12371368" y="5672955"/>
            <a:ext cx="5635572" cy="31393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i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Atuações nas Áreas: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Assistência social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Educação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Segurança alimentar e nutricional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Voluntariado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Desenvolvimento econômico e social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Combate à pobreza e geração de emprego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Promoção da ética, da paz, da cidadania, dos direitos humanos, da democracia e de outros direitos universais</a:t>
            </a:r>
          </a:p>
        </p:txBody>
      </p:sp>
      <p:pic>
        <p:nvPicPr>
          <p:cNvPr id="4098" name="Picture 2" descr="O que são as OSC - NPOPlace">
            <a:extLst>
              <a:ext uri="{FF2B5EF4-FFF2-40B4-BE49-F238E27FC236}">
                <a16:creationId xmlns:a16="http://schemas.microsoft.com/office/drawing/2014/main" id="{EA0F1BA5-CE83-571F-7079-0381DE27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649" y="4835153"/>
            <a:ext cx="4833071" cy="23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hlinkClick r:id="rId4"/>
            <a:extLst>
              <a:ext uri="{FF2B5EF4-FFF2-40B4-BE49-F238E27FC236}">
                <a16:creationId xmlns:a16="http://schemas.microsoft.com/office/drawing/2014/main" id="{12BAE083-1BD0-B85F-1A3D-B4D8BBDA58B6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6848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5F117E-085C-B249-ACF3-690DCAA4C43E}"/>
              </a:ext>
            </a:extLst>
          </p:cNvPr>
          <p:cNvSpPr txBox="1"/>
          <p:nvPr/>
        </p:nvSpPr>
        <p:spPr>
          <a:xfrm>
            <a:off x="2690815" y="994525"/>
            <a:ext cx="2281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Outras Tendências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30A408-0C86-8321-F114-74B0AA442C85}"/>
              </a:ext>
            </a:extLst>
          </p:cNvPr>
          <p:cNvSpPr txBox="1"/>
          <p:nvPr/>
        </p:nvSpPr>
        <p:spPr>
          <a:xfrm>
            <a:off x="2663280" y="318965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600" b="1" i="1">
                <a:solidFill>
                  <a:srgbClr val="003E7E"/>
                </a:solidFill>
              </a:defRPr>
            </a:lvl1pPr>
          </a:lstStyle>
          <a:p>
            <a:r>
              <a:rPr lang="pt-BR" b="0" i="0" dirty="0">
                <a:latin typeface="Calibri" panose="020F0502020204030204" pitchFamily="34" charset="0"/>
                <a:cs typeface="Calibri" panose="020F0502020204030204" pitchFamily="34" charset="0"/>
              </a:rPr>
              <a:t>Case - Estônia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15780D6-E21A-7954-DF2F-9F1DF214E36E}"/>
              </a:ext>
            </a:extLst>
          </p:cNvPr>
          <p:cNvSpPr/>
          <p:nvPr/>
        </p:nvSpPr>
        <p:spPr>
          <a:xfrm>
            <a:off x="4288221" y="1324274"/>
            <a:ext cx="9979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Existem diversos projetos em andamento que podem ser consultados através do site</a:t>
            </a:r>
          </a:p>
          <a:p>
            <a:pPr algn="ctr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https://e-estonia.com/solutions/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851834C-FFC9-BEA9-BB85-39EA5EC30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344" y="2789700"/>
            <a:ext cx="12077056" cy="539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ângulo 3">
            <a:hlinkClick r:id="rId4"/>
            <a:extLst>
              <a:ext uri="{FF2B5EF4-FFF2-40B4-BE49-F238E27FC236}">
                <a16:creationId xmlns:a16="http://schemas.microsoft.com/office/drawing/2014/main" id="{1D14C52A-B20C-EFC2-B88D-D8B13F27BA94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2923521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EC69C16E-1272-0E2D-9C56-D38268963B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37300" y="9009044"/>
            <a:ext cx="12936180" cy="650571"/>
          </a:xfrm>
        </p:spPr>
        <p:txBody>
          <a:bodyPr>
            <a:noAutofit/>
          </a:bodyPr>
          <a:lstStyle/>
          <a:p>
            <a:r>
              <a:rPr lang="pt-BR" dirty="0"/>
              <a:t>Jorge Moll – Fundador da rede D’Or</a:t>
            </a:r>
          </a:p>
        </p:txBody>
      </p:sp>
      <p:sp>
        <p:nvSpPr>
          <p:cNvPr id="27" name="Espaço Reservado para Conteúdo 26">
            <a:extLst>
              <a:ext uri="{FF2B5EF4-FFF2-40B4-BE49-F238E27FC236}">
                <a16:creationId xmlns:a16="http://schemas.microsoft.com/office/drawing/2014/main" id="{325FAFA2-2A20-677C-5898-A4A758494F1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7300" y="6164299"/>
            <a:ext cx="12936180" cy="3632194"/>
          </a:xfrm>
        </p:spPr>
        <p:txBody>
          <a:bodyPr/>
          <a:lstStyle/>
          <a:p>
            <a:pPr algn="ctr"/>
            <a:r>
              <a:rPr lang="en-US" sz="3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Quem</a:t>
            </a:r>
            <a:r>
              <a:rPr lang="en-US" sz="3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pretende</a:t>
            </a:r>
            <a:r>
              <a:rPr lang="en-US" sz="3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permanecer</a:t>
            </a:r>
            <a:r>
              <a:rPr lang="en-US" sz="3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mercado de </a:t>
            </a:r>
            <a:r>
              <a:rPr lang="en-US" sz="3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saúde</a:t>
            </a:r>
            <a:r>
              <a:rPr lang="en-US" sz="3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</a:t>
            </a:r>
            <a:r>
              <a:rPr lang="en-US" sz="3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 </a:t>
            </a:r>
            <a:r>
              <a:rPr lang="en-US" sz="3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preparar</a:t>
            </a:r>
            <a:r>
              <a:rPr lang="en-US" sz="3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agora </a:t>
            </a:r>
            <a:r>
              <a:rPr lang="en-US" sz="3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US" sz="3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que </a:t>
            </a:r>
            <a:r>
              <a:rPr lang="en-US" sz="3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nunca</a:t>
            </a:r>
            <a:r>
              <a:rPr lang="en-US" sz="3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6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3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um mercado novo” </a:t>
            </a:r>
          </a:p>
          <a:p>
            <a:pPr algn="ctr"/>
            <a:endParaRPr lang="en-US" sz="4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4" descr="olho mundo">
            <a:extLst>
              <a:ext uri="{FF2B5EF4-FFF2-40B4-BE49-F238E27FC236}">
                <a16:creationId xmlns:a16="http://schemas.microsoft.com/office/drawing/2014/main" id="{297C3101-3856-0BA3-D309-3371C5DAD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5387595" y="1580029"/>
            <a:ext cx="8323272" cy="571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135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A695D6-918B-DA6B-46F1-F5AE6D97B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Como citar este material: </a:t>
            </a:r>
          </a:p>
          <a:p>
            <a:r>
              <a:rPr lang="pt-BR" dirty="0"/>
              <a:t>Fernandes, Fernando. </a:t>
            </a:r>
            <a:r>
              <a:rPr lang="pt-BR" b="1" dirty="0"/>
              <a:t>Sistemas de Saúde no Brasil</a:t>
            </a:r>
            <a:r>
              <a:rPr lang="pt-BR" dirty="0"/>
              <a:t>. Sorocaba/SP: FGV, 2025.</a:t>
            </a:r>
          </a:p>
        </p:txBody>
      </p:sp>
    </p:spTree>
    <p:extLst>
      <p:ext uri="{BB962C8B-B14F-4D97-AF65-F5344CB8AC3E}">
        <p14:creationId xmlns:p14="http://schemas.microsoft.com/office/powerpoint/2010/main" val="398815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104EA7B-54BF-E9AC-F0D1-92F358E4F591}"/>
              </a:ext>
            </a:extLst>
          </p:cNvPr>
          <p:cNvSpPr txBox="1"/>
          <p:nvPr/>
        </p:nvSpPr>
        <p:spPr>
          <a:xfrm>
            <a:off x="2663281" y="318965"/>
            <a:ext cx="1671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3° Setor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ABD490B-EAE0-ED8C-DD40-46A28E20A084}"/>
              </a:ext>
            </a:extLst>
          </p:cNvPr>
          <p:cNvGraphicFramePr>
            <a:graphicFrameLocks noGrp="1"/>
          </p:cNvGraphicFramePr>
          <p:nvPr/>
        </p:nvGraphicFramePr>
        <p:xfrm>
          <a:off x="2663280" y="1328968"/>
          <a:ext cx="12385376" cy="4490415"/>
        </p:xfrm>
        <a:graphic>
          <a:graphicData uri="http://schemas.openxmlformats.org/drawingml/2006/table">
            <a:tbl>
              <a:tblPr/>
              <a:tblGrid>
                <a:gridCol w="2664296">
                  <a:extLst>
                    <a:ext uri="{9D8B030D-6E8A-4147-A177-3AD203B41FA5}">
                      <a16:colId xmlns:a16="http://schemas.microsoft.com/office/drawing/2014/main" val="219361318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476581781"/>
                    </a:ext>
                  </a:extLst>
                </a:gridCol>
                <a:gridCol w="8424936">
                  <a:extLst>
                    <a:ext uri="{9D8B030D-6E8A-4147-A177-3AD203B41FA5}">
                      <a16:colId xmlns:a16="http://schemas.microsoft.com/office/drawing/2014/main" val="3660101940"/>
                    </a:ext>
                  </a:extLst>
                </a:gridCol>
              </a:tblGrid>
              <a:tr h="19696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PPP em Saúde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Localização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288987"/>
                  </a:ext>
                </a:extLst>
              </a:tr>
              <a:tr h="7112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Hospital do Subúrbio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Salvador, BA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Parceria entre o governo estadual e uma organização privada de saúde para gestão do hospital, resultando na melhoria da infraestrutura e atendimento à população local.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088644"/>
                  </a:ext>
                </a:extLst>
              </a:tr>
              <a:tr h="7112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Hospital de Clínicas de Porto Alegre (HCPA)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Porto Alegre, 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PPP para construção e gestão do Centro de Pesquisas em Saúde, em colaboração com uma instituição privada, com foco na promoção da pesquisa científica e inovação em saúde.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476809"/>
                  </a:ext>
                </a:extLst>
              </a:tr>
              <a:tr h="7112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Santa Casa de São Paulo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São Paulo, SP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Parceria com empresas privadas e fundações para a realização de pesquisas e melhoria dos serviços de tratamento de doenças complexas.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208841"/>
                  </a:ext>
                </a:extLst>
              </a:tr>
              <a:tr h="7112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Unidades de Pronto Atendimento (</a:t>
                      </a:r>
                      <a:r>
                        <a:rPr lang="pt-BR" sz="1400" b="0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UPAs</a:t>
                      </a:r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Várias cidades no Brasil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Implantação de </a:t>
                      </a:r>
                      <a:r>
                        <a:rPr lang="pt-BR" sz="1400" b="0" i="0" u="none" strike="noStrike" dirty="0" err="1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UPAs</a:t>
                      </a:r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 como PPPs, com empresas privadas operando essas unidades de saúde, ampliando o acesso a serviços de urgência e emergência.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187138"/>
                  </a:ext>
                </a:extLst>
              </a:tr>
              <a:tr h="7112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Hospital Geral de Pedreira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São Paulo, SP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Construído e gerenciado como PPP, permitindo a modernização das instalações e equipamentos para melhorar a qualidade do atendimento.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08435"/>
                  </a:ext>
                </a:extLst>
              </a:tr>
              <a:tr h="7112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Instituto de Radiologia de Natal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Natal, RN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PPP para oferta de serviços de diagnóstico por imagem, facilitando o acesso da população a exames como tomografia e ressonância magnética.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337281"/>
                  </a:ext>
                </a:extLst>
              </a:tr>
            </a:tbl>
          </a:graphicData>
        </a:graphic>
      </p:graphicFrame>
      <p:pic>
        <p:nvPicPr>
          <p:cNvPr id="1026" name="Picture 2" descr="Um câncer chamado Organização Social – Site SindSaúde Paraná">
            <a:extLst>
              <a:ext uri="{FF2B5EF4-FFF2-40B4-BE49-F238E27FC236}">
                <a16:creationId xmlns:a16="http://schemas.microsoft.com/office/drawing/2014/main" id="{C3E43100-AA96-1402-6934-B6A3B0821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4" y="6183054"/>
            <a:ext cx="6289177" cy="381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9FA2E9A2-D778-E785-CDF7-977EDCDFE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792" y="9604353"/>
            <a:ext cx="1485900" cy="5715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861ED46-CE4B-081D-7D25-6CEB14F75401}"/>
              </a:ext>
            </a:extLst>
          </p:cNvPr>
          <p:cNvSpPr txBox="1"/>
          <p:nvPr/>
        </p:nvSpPr>
        <p:spPr>
          <a:xfrm>
            <a:off x="2646453" y="9862665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Seminário "A gestão estadual do SUS” - Wilson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Pollara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0E7A20-444B-747E-F6DA-368CB552301E}"/>
              </a:ext>
            </a:extLst>
          </p:cNvPr>
          <p:cNvSpPr txBox="1"/>
          <p:nvPr/>
        </p:nvSpPr>
        <p:spPr>
          <a:xfrm>
            <a:off x="2663281" y="823020"/>
            <a:ext cx="171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Exemplos: OSS</a:t>
            </a:r>
          </a:p>
        </p:txBody>
      </p:sp>
      <p:sp>
        <p:nvSpPr>
          <p:cNvPr id="2" name="Retângulo 1">
            <a:hlinkClick r:id="rId4"/>
            <a:extLst>
              <a:ext uri="{FF2B5EF4-FFF2-40B4-BE49-F238E27FC236}">
                <a16:creationId xmlns:a16="http://schemas.microsoft.com/office/drawing/2014/main" id="{7A1AC714-91D6-5E3E-E594-67F73CC87C8D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5709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104EA7B-54BF-E9AC-F0D1-92F358E4F591}"/>
              </a:ext>
            </a:extLst>
          </p:cNvPr>
          <p:cNvSpPr txBox="1"/>
          <p:nvPr/>
        </p:nvSpPr>
        <p:spPr>
          <a:xfrm>
            <a:off x="2663281" y="318965"/>
            <a:ext cx="1671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3° Setor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DBC831-F18F-E7E0-D00F-C309A0E72860}"/>
              </a:ext>
            </a:extLst>
          </p:cNvPr>
          <p:cNvSpPr txBox="1"/>
          <p:nvPr/>
        </p:nvSpPr>
        <p:spPr>
          <a:xfrm>
            <a:off x="2663281" y="823020"/>
            <a:ext cx="192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Exemplos: OSCIP</a:t>
            </a:r>
          </a:p>
        </p:txBody>
      </p:sp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9FA2E9A2-D778-E785-CDF7-977EDCDFE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792" y="9604353"/>
            <a:ext cx="1485900" cy="5715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861ED46-CE4B-081D-7D25-6CEB14F75401}"/>
              </a:ext>
            </a:extLst>
          </p:cNvPr>
          <p:cNvSpPr txBox="1"/>
          <p:nvPr/>
        </p:nvSpPr>
        <p:spPr>
          <a:xfrm>
            <a:off x="2646453" y="9862665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http://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gesois.org.br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/2016/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oscip.php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Geonosis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2016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C0C41D1-6E91-7ED7-933D-9BE5361D436A}"/>
              </a:ext>
            </a:extLst>
          </p:cNvPr>
          <p:cNvGraphicFramePr>
            <a:graphicFrameLocks noGrp="1"/>
          </p:cNvGraphicFramePr>
          <p:nvPr/>
        </p:nvGraphicFramePr>
        <p:xfrm>
          <a:off x="2752282" y="1328918"/>
          <a:ext cx="11360270" cy="4256222"/>
        </p:xfrm>
        <a:graphic>
          <a:graphicData uri="http://schemas.openxmlformats.org/drawingml/2006/table">
            <a:tbl>
              <a:tblPr/>
              <a:tblGrid>
                <a:gridCol w="2677780">
                  <a:extLst>
                    <a:ext uri="{9D8B030D-6E8A-4147-A177-3AD203B41FA5}">
                      <a16:colId xmlns:a16="http://schemas.microsoft.com/office/drawing/2014/main" val="3245553178"/>
                    </a:ext>
                  </a:extLst>
                </a:gridCol>
                <a:gridCol w="8682490">
                  <a:extLst>
                    <a:ext uri="{9D8B030D-6E8A-4147-A177-3AD203B41FA5}">
                      <a16:colId xmlns:a16="http://schemas.microsoft.com/office/drawing/2014/main" val="2094443565"/>
                    </a:ext>
                  </a:extLst>
                </a:gridCol>
              </a:tblGrid>
              <a:tr h="1805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OSCIP</a:t>
                      </a:r>
                    </a:p>
                  </a:txBody>
                  <a:tcPr marL="7307" marR="7307" marT="73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7307" marR="7307" marT="730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503693"/>
                  </a:ext>
                </a:extLst>
              </a:tr>
              <a:tr h="3877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Saúde Criança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Recuperação de crianças e suas famílias em situação de vulnerabilidade social, com assistência médica e social abrangente.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711505"/>
                  </a:ext>
                </a:extLst>
              </a:tr>
              <a:tr h="3877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Associação Saúde e Alegria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Ações integradas de saúde, educação e desenvolvimento sustentável em comunidades ribeirinhas na região amazônica.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416669"/>
                  </a:ext>
                </a:extLst>
              </a:tr>
              <a:tr h="3877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ONG CIES Global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Oferece serviços de saúde em carretas equipadas para exames, consultas e cirurgias, atendendo populações em áreas remotas.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67190"/>
                  </a:ext>
                </a:extLst>
              </a:tr>
              <a:tr h="3877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Associação de Assistência à Criança Deficiente (AACD)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Atendimento e reabilitação de crianças e adolescentes com deficiência física, proporcionando acesso a tratamentos especializados.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440087"/>
                  </a:ext>
                </a:extLst>
              </a:tr>
              <a:tr h="3877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Instituto da Criança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Promoção da saúde infantil, desenvolvendo projetos de prevenção e tratamento de doenças em crianças e adolescentes.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872128"/>
                  </a:ext>
                </a:extLst>
              </a:tr>
              <a:tr h="3877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Instituto Ronald McDonald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Melhora a qualidade de vida de crianças e adolescentes com câncer, oferecendo assistência e tratamento especializado.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725747"/>
                  </a:ext>
                </a:extLst>
              </a:tr>
              <a:tr h="3877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Associação Viva e Deixe Viver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Voluntariado na área da saúde, com contadores de histórias em hospitais para crianças e adolescentes.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533043"/>
                  </a:ext>
                </a:extLst>
              </a:tr>
              <a:tr h="3877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Instituto do Câncer do Ceará (ICC)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Referência no tratamento e pesquisa do câncer no Ceará, oferecendo assistência especializada a pacientes oncológicos.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627144"/>
                  </a:ext>
                </a:extLst>
              </a:tr>
              <a:tr h="38775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Associação de Diabetes Juvenil (ADJ)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Educação e apoio a crianças e jovens com diabetes, promovendo ações de conscientização e melhoria da qualidade de vida dos pacientes.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074865"/>
                  </a:ext>
                </a:extLst>
              </a:tr>
              <a:tr h="5762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Associação Brasileira de Linfoma e Leucemia (ABRALE)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Suporte e orientação a pacientes com linfoma e leucemia, além de promover pesquisas científicas para avanços no tratamento dessas doenças.</a:t>
                      </a:r>
                    </a:p>
                  </a:txBody>
                  <a:tcPr marL="7307" marR="7307" marT="73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312939"/>
                  </a:ext>
                </a:extLst>
              </a:tr>
            </a:tbl>
          </a:graphicData>
        </a:graphic>
      </p:graphicFrame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CCB8B9DC-E43C-44F9-A726-7814B04F169F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98801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2C10174-0058-5144-AB74-D44EAA9D6665}"/>
              </a:ext>
            </a:extLst>
          </p:cNvPr>
          <p:cNvSpPr txBox="1"/>
          <p:nvPr/>
        </p:nvSpPr>
        <p:spPr>
          <a:xfrm>
            <a:off x="2663280" y="318965"/>
            <a:ext cx="2210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Autarquias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485154-393C-8F45-8F69-C8ECB1A88FA6}"/>
              </a:ext>
            </a:extLst>
          </p:cNvPr>
          <p:cNvSpPr txBox="1"/>
          <p:nvPr/>
        </p:nvSpPr>
        <p:spPr>
          <a:xfrm>
            <a:off x="2663281" y="996889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Lei 200/1967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A0E4E6C-3919-4740-B0CA-3249BB785D85}"/>
              </a:ext>
            </a:extLst>
          </p:cNvPr>
          <p:cNvSpPr/>
          <p:nvPr/>
        </p:nvSpPr>
        <p:spPr>
          <a:xfrm>
            <a:off x="2891781" y="1987761"/>
            <a:ext cx="12025336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Autarquias</a:t>
            </a:r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Serviço autônomo, com personalidade jurídica, patrimônio e receita próprios para executar atividades típicas de Administração Pública, que requeiram, para seu melhor funcionamento, gestão administrativa e financeira descentralizada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Característica Principal: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autoadministração</a:t>
            </a:r>
          </a:p>
          <a:p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Exemplos:</a:t>
            </a:r>
            <a:r>
              <a:rPr lang="pt-B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2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Agência Nacional de Telecomunicações (ANATEL)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Instituto Nacional do Seguro Social (INSS)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Banco Central do Brasil (BACEN)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Instituto Brasileiro de Geografia e Estatística (IBGE)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Banco Nacional do Desenvolvimento (BNDES)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Agência 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Ncaional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Vigilância Sanitária (ANVISA)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Agência Nacional de Saúde Suplementar (ANS)</a:t>
            </a:r>
          </a:p>
          <a:p>
            <a:endParaRPr lang="pt-BR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Agências Reguladoras | Jusbrasil">
            <a:extLst>
              <a:ext uri="{FF2B5EF4-FFF2-40B4-BE49-F238E27FC236}">
                <a16:creationId xmlns:a16="http://schemas.microsoft.com/office/drawing/2014/main" id="{DE31F234-C7A0-5B85-3FF7-3721BE21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41" y="5143500"/>
            <a:ext cx="5258841" cy="395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4C6209AD-63E2-AF2A-0826-65C6D48D4E09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376759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2C10174-0058-5144-AB74-D44EAA9D6665}"/>
              </a:ext>
            </a:extLst>
          </p:cNvPr>
          <p:cNvSpPr txBox="1"/>
          <p:nvPr/>
        </p:nvSpPr>
        <p:spPr>
          <a:xfrm>
            <a:off x="2663280" y="318965"/>
            <a:ext cx="2189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Fundações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485154-393C-8F45-8F69-C8ECB1A88FA6}"/>
              </a:ext>
            </a:extLst>
          </p:cNvPr>
          <p:cNvSpPr txBox="1"/>
          <p:nvPr/>
        </p:nvSpPr>
        <p:spPr>
          <a:xfrm>
            <a:off x="2735289" y="865412"/>
            <a:ext cx="33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3E7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artigo 37, inciso XIX da CF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A0E4E6C-3919-4740-B0CA-3249BB785D85}"/>
              </a:ext>
            </a:extLst>
          </p:cNvPr>
          <p:cNvSpPr/>
          <p:nvPr/>
        </p:nvSpPr>
        <p:spPr>
          <a:xfrm>
            <a:off x="2891781" y="1508158"/>
            <a:ext cx="14947984" cy="8734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Fundações</a:t>
            </a:r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fundação é, em síntese, um patrimônio dotado de personalidade jurídica. Deverá ser administrada em conformidade com o seu estatuto social, que vincula o acervo de bens à realização da finalidade específica designada pelo instituidor da pessoa jurídica, para serem colocados a serviço da realização de uma finalidade específica de interesse social.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fundação somente poderá ser constituída para fins de: </a:t>
            </a:r>
          </a:p>
          <a:p>
            <a:pPr lvl="1"/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a) assistência social</a:t>
            </a:r>
          </a:p>
          <a:p>
            <a:pPr lvl="1"/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cultura, defesa e conservação do patrimônio histórico e artístico</a:t>
            </a:r>
          </a:p>
          <a:p>
            <a:pPr lvl="1"/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Educação</a:t>
            </a:r>
          </a:p>
          <a:p>
            <a:pPr lvl="1"/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Saúde</a:t>
            </a:r>
          </a:p>
          <a:p>
            <a:pPr lvl="1"/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e) segurança alimentar e nutricional</a:t>
            </a:r>
          </a:p>
          <a:p>
            <a:pPr lvl="1"/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defesa, preservação e conservação do meio ambiente e promoção do desenvolvimento sustentável</a:t>
            </a:r>
          </a:p>
          <a:p>
            <a:pPr lvl="1"/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pesquisa científica, desenvolvimento de tecnologias alternativas, modernização de sistemas de gestão, produção e divulgação de informações e conhecimentos técnicos e científicos</a:t>
            </a:r>
          </a:p>
          <a:p>
            <a:pPr lvl="1"/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promoção da ética, da cidadania, da democracia e dos direitos humanos</a:t>
            </a:r>
          </a:p>
          <a:p>
            <a:pPr lvl="1"/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atividades religiosas</a:t>
            </a:r>
          </a:p>
          <a:p>
            <a:endParaRPr lang="pt-BR" sz="2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Característica Principal: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Patrimônio gerido para finalidades sociais. As fundações têm autonomia administrativa, autonomia financeira e também patrimônio próprio</a:t>
            </a:r>
          </a:p>
          <a:p>
            <a:endParaRPr lang="pt-BR" sz="2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 Públicos: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FAPESP</a:t>
            </a:r>
          </a:p>
        </p:txBody>
      </p:sp>
      <p:pic>
        <p:nvPicPr>
          <p:cNvPr id="3074" name="Picture 2" descr="ANFES - Associação Nacional de Fundações Estatais de Saúde">
            <a:extLst>
              <a:ext uri="{FF2B5EF4-FFF2-40B4-BE49-F238E27FC236}">
                <a16:creationId xmlns:a16="http://schemas.microsoft.com/office/drawing/2014/main" id="{78D027B0-9184-01F1-AA8E-8E55FCD8D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850" y="8652470"/>
            <a:ext cx="3237508" cy="10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F35FEDB-8EDA-B56E-2BAA-265F507C8695}"/>
              </a:ext>
            </a:extLst>
          </p:cNvPr>
          <p:cNvSpPr txBox="1"/>
          <p:nvPr/>
        </p:nvSpPr>
        <p:spPr>
          <a:xfrm>
            <a:off x="5715000" y="7804171"/>
            <a:ext cx="3237508" cy="219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 Privados: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Fundação Bradesco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Fundação Itaú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Fundação Senna</a:t>
            </a:r>
          </a:p>
        </p:txBody>
      </p:sp>
      <p:sp>
        <p:nvSpPr>
          <p:cNvPr id="2" name="Retângulo 1">
            <a:hlinkClick r:id="rId3"/>
            <a:extLst>
              <a:ext uri="{FF2B5EF4-FFF2-40B4-BE49-F238E27FC236}">
                <a16:creationId xmlns:a16="http://schemas.microsoft.com/office/drawing/2014/main" id="{DAD5B511-F52F-751C-DD04-F3696E958D85}"/>
              </a:ext>
            </a:extLst>
          </p:cNvPr>
          <p:cNvSpPr/>
          <p:nvPr/>
        </p:nvSpPr>
        <p:spPr>
          <a:xfrm>
            <a:off x="13141799" y="9905034"/>
            <a:ext cx="204735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" b="1" i="1" dirty="0">
                <a:ln w="0"/>
                <a:solidFill>
                  <a:srgbClr val="002060">
                    <a:alpha val="58733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Fernando Fernandes</a:t>
            </a:r>
          </a:p>
        </p:txBody>
      </p:sp>
    </p:spTree>
    <p:extLst>
      <p:ext uri="{BB962C8B-B14F-4D97-AF65-F5344CB8AC3E}">
        <p14:creationId xmlns:p14="http://schemas.microsoft.com/office/powerpoint/2010/main" val="1366520933"/>
      </p:ext>
    </p:extLst>
  </p:cSld>
  <p:clrMapOvr>
    <a:masterClrMapping/>
  </p:clrMapOvr>
</p:sld>
</file>

<file path=ppt/theme/theme1.xml><?xml version="1.0" encoding="utf-8"?>
<a:theme xmlns:a="http://schemas.openxmlformats.org/drawingml/2006/main" name="1_Pro Presentation Template">
  <a:themeElements>
    <a:clrScheme name="Personalizar 4">
      <a:dk1>
        <a:srgbClr val="202427"/>
      </a:dk1>
      <a:lt1>
        <a:srgbClr val="F6F7FB"/>
      </a:lt1>
      <a:dk2>
        <a:srgbClr val="002C4D"/>
      </a:dk2>
      <a:lt2>
        <a:srgbClr val="FDFDFD"/>
      </a:lt2>
      <a:accent1>
        <a:srgbClr val="003A79"/>
      </a:accent1>
      <a:accent2>
        <a:srgbClr val="0C63AA"/>
      </a:accent2>
      <a:accent3>
        <a:srgbClr val="008BC9"/>
      </a:accent3>
      <a:accent4>
        <a:srgbClr val="666666"/>
      </a:accent4>
      <a:accent5>
        <a:srgbClr val="00E1AC"/>
      </a:accent5>
      <a:accent6>
        <a:srgbClr val="A02BAD"/>
      </a:accent6>
      <a:hlink>
        <a:srgbClr val="782082"/>
      </a:hlink>
      <a:folHlink>
        <a:srgbClr val="78487F"/>
      </a:folHlink>
    </a:clrScheme>
    <a:fontScheme name="Tech">
      <a:majorFont>
        <a:latin typeface="Montserrat Bold"/>
        <a:ea typeface=""/>
        <a:cs typeface=""/>
      </a:majorFont>
      <a:minorFont>
        <a:latin typeface="Lato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delo_rede.potx [Somente leitura]" id="{C1546D08-CB76-45D7-A24D-876B5F7EDEAF}" vid="{B152110F-BA71-455A-A250-D4DED6B442B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1_Pro Presentation Template</Template>
  <TotalTime>165</TotalTime>
  <Words>4082</Words>
  <Application>Microsoft Macintosh PowerPoint</Application>
  <PresentationFormat>Personalizar</PresentationFormat>
  <Paragraphs>557</Paragraphs>
  <Slides>52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2" baseType="lpstr">
      <vt:lpstr>Arial</vt:lpstr>
      <vt:lpstr>Arial</vt:lpstr>
      <vt:lpstr>Arial Black</vt:lpstr>
      <vt:lpstr>Calibri</vt:lpstr>
      <vt:lpstr>Lato regular</vt:lpstr>
      <vt:lpstr>Open Sans</vt:lpstr>
      <vt:lpstr>Trebuchet MS</vt:lpstr>
      <vt:lpstr>Verdana</vt:lpstr>
      <vt:lpstr>Wingdings</vt:lpstr>
      <vt:lpstr>1_Pro Presentation Template</vt:lpstr>
      <vt:lpstr>Sistemas de Saúde no Brasil (Parte 5/5)  MBA Executivo  Professor: Fernando Fernandes Coordenadora: Adriana Maria André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Agressores dos Sistemas de Saúde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Fernando Fernandes</dc:creator>
  <cp:keywords/>
  <dc:description/>
  <cp:lastModifiedBy>Fernando Fernandes</cp:lastModifiedBy>
  <cp:revision>9</cp:revision>
  <cp:lastPrinted>2024-08-20T18:48:30Z</cp:lastPrinted>
  <dcterms:created xsi:type="dcterms:W3CDTF">2025-02-17T18:20:18Z</dcterms:created>
  <dcterms:modified xsi:type="dcterms:W3CDTF">2025-02-17T21:29:58Z</dcterms:modified>
  <cp:category/>
</cp:coreProperties>
</file>